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9"/>
  </p:notesMasterIdLst>
  <p:handoutMasterIdLst>
    <p:handoutMasterId r:id="rId20"/>
  </p:handoutMasterIdLst>
  <p:sldIdLst>
    <p:sldId id="365" r:id="rId2"/>
    <p:sldId id="582" r:id="rId3"/>
    <p:sldId id="570" r:id="rId4"/>
    <p:sldId id="576" r:id="rId5"/>
    <p:sldId id="577" r:id="rId6"/>
    <p:sldId id="575" r:id="rId7"/>
    <p:sldId id="579" r:id="rId8"/>
    <p:sldId id="578" r:id="rId9"/>
    <p:sldId id="580" r:id="rId10"/>
    <p:sldId id="581" r:id="rId11"/>
    <p:sldId id="435" r:id="rId12"/>
    <p:sldId id="583" r:id="rId13"/>
    <p:sldId id="438" r:id="rId14"/>
    <p:sldId id="436" r:id="rId15"/>
    <p:sldId id="433" r:id="rId16"/>
    <p:sldId id="434" r:id="rId17"/>
    <p:sldId id="348"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4">
          <p15:clr>
            <a:srgbClr val="A4A3A4"/>
          </p15:clr>
        </p15:guide>
        <p15:guide id="2" orient="horz" pos="2219">
          <p15:clr>
            <a:srgbClr val="A4A3A4"/>
          </p15:clr>
        </p15:guide>
        <p15:guide id="3" orient="horz" pos="14">
          <p15:clr>
            <a:srgbClr val="A4A3A4"/>
          </p15:clr>
        </p15:guide>
        <p15:guide id="4" pos="5759">
          <p15:clr>
            <a:srgbClr val="A4A3A4"/>
          </p15:clr>
        </p15:guide>
        <p15:guide id="5" pos="28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FFFF"/>
    <a:srgbClr val="BA0C2F"/>
    <a:srgbClr val="53585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45" autoAdjust="0"/>
    <p:restoredTop sz="99388" autoAdjust="0"/>
  </p:normalViewPr>
  <p:slideViewPr>
    <p:cSldViewPr snapToGrid="0" snapToObjects="1">
      <p:cViewPr varScale="1">
        <p:scale>
          <a:sx n="131" d="100"/>
          <a:sy n="131" d="100"/>
        </p:scale>
        <p:origin x="1688" y="184"/>
      </p:cViewPr>
      <p:guideLst>
        <p:guide orient="horz" pos="4034"/>
        <p:guide orient="horz" pos="2219"/>
        <p:guide orient="horz" pos="14"/>
        <p:guide pos="5759"/>
        <p:guide pos="28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FDF2216-3C6C-5242-8DB2-4752D4FEC615}" type="datetimeFigureOut">
              <a:rPr lang="en-US" smtClean="0">
                <a:latin typeface="Arial"/>
              </a:rPr>
              <a:pPr/>
              <a:t>9/13/20</a:t>
            </a:fld>
            <a:endParaRPr lang="en-US" dirty="0">
              <a:latin typeface="Aria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Aria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36E00F2-CC6B-3345-A584-44341337AE23}" type="slidenum">
              <a:rPr lang="en-US" smtClean="0">
                <a:latin typeface="Arial"/>
              </a:rPr>
              <a:pPr/>
              <a:t>‹#›</a:t>
            </a:fld>
            <a:endParaRPr lang="en-US" dirty="0">
              <a:latin typeface="Arial"/>
            </a:endParaRPr>
          </a:p>
        </p:txBody>
      </p:sp>
    </p:spTree>
    <p:extLst>
      <p:ext uri="{BB962C8B-B14F-4D97-AF65-F5344CB8AC3E}">
        <p14:creationId xmlns:p14="http://schemas.microsoft.com/office/powerpoint/2010/main" val="2935426306"/>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4.png>
</file>

<file path=ppt/media/image29.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defRPr>
            </a:lvl1pPr>
          </a:lstStyle>
          <a:p>
            <a:fld id="{2CD6293C-6F3F-374D-A003-D3E152FC3744}" type="datetimeFigureOut">
              <a:rPr lang="en-US" smtClean="0"/>
              <a:pPr/>
              <a:t>9/13/20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defRPr>
            </a:lvl1pPr>
          </a:lstStyle>
          <a:p>
            <a:fld id="{D389288A-BD78-EC48-81B6-C08E556E1607}" type="slidenum">
              <a:rPr lang="en-US" smtClean="0"/>
              <a:pPr/>
              <a:t>‹#›</a:t>
            </a:fld>
            <a:endParaRPr lang="en-US" dirty="0"/>
          </a:p>
        </p:txBody>
      </p:sp>
    </p:spTree>
    <p:extLst>
      <p:ext uri="{BB962C8B-B14F-4D97-AF65-F5344CB8AC3E}">
        <p14:creationId xmlns:p14="http://schemas.microsoft.com/office/powerpoint/2010/main" val="92676020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w No Image">
    <p:spTree>
      <p:nvGrpSpPr>
        <p:cNvPr id="1" name=""/>
        <p:cNvGrpSpPr/>
        <p:nvPr/>
      </p:nvGrpSpPr>
      <p:grpSpPr>
        <a:xfrm>
          <a:off x="0" y="0"/>
          <a:ext cx="0" cy="0"/>
          <a:chOff x="0" y="0"/>
          <a:chExt cx="0" cy="0"/>
        </a:xfrm>
      </p:grpSpPr>
      <p:pic>
        <p:nvPicPr>
          <p:cNvPr id="6" name="Picture 5" descr="Tribrand_BlackText_RGB_022615.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17330" y="2058235"/>
            <a:ext cx="3185337" cy="707853"/>
          </a:xfrm>
          <a:prstGeom prst="rect">
            <a:avLst/>
          </a:prstGeom>
        </p:spPr>
      </p:pic>
      <p:sp>
        <p:nvSpPr>
          <p:cNvPr id="9" name="Text Placeholder 4"/>
          <p:cNvSpPr>
            <a:spLocks noGrp="1"/>
          </p:cNvSpPr>
          <p:nvPr>
            <p:ph type="body" sz="quarter" idx="3" hasCustomPrompt="1"/>
          </p:nvPr>
        </p:nvSpPr>
        <p:spPr>
          <a:xfrm>
            <a:off x="1206213" y="2914151"/>
            <a:ext cx="7524221" cy="430183"/>
          </a:xfrm>
          <a:prstGeom prst="rect">
            <a:avLst/>
          </a:prstGeom>
        </p:spPr>
        <p:txBody>
          <a:bodyPr anchor="t"/>
          <a:lstStyle>
            <a:lvl1pPr marL="0" indent="0">
              <a:buNone/>
              <a:defRPr sz="2800" b="0" baseline="0">
                <a:solidFill>
                  <a:srgbClr val="000000"/>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Presentation Title</a:t>
            </a:r>
          </a:p>
        </p:txBody>
      </p:sp>
      <p:sp>
        <p:nvSpPr>
          <p:cNvPr id="10" name="Text Placeholder 20"/>
          <p:cNvSpPr>
            <a:spLocks noGrp="1"/>
          </p:cNvSpPr>
          <p:nvPr>
            <p:ph type="body" sz="quarter" idx="18" hasCustomPrompt="1"/>
          </p:nvPr>
        </p:nvSpPr>
        <p:spPr>
          <a:xfrm>
            <a:off x="1217330" y="3392822"/>
            <a:ext cx="7498993" cy="1382377"/>
          </a:xfrm>
          <a:prstGeom prst="rect">
            <a:avLst/>
          </a:prstGeom>
        </p:spPr>
        <p:txBody>
          <a:bodyPr>
            <a:noAutofit/>
          </a:bodyPr>
          <a:lstStyle>
            <a:lvl1pPr marL="0" marR="0" indent="0" algn="l" defTabSz="457200" rtl="0" eaLnBrk="1" fontAlgn="auto" latinLnBrk="0" hangingPunct="1">
              <a:lnSpc>
                <a:spcPct val="100000"/>
              </a:lnSpc>
              <a:spcBef>
                <a:spcPct val="20000"/>
              </a:spcBef>
              <a:spcAft>
                <a:spcPts val="0"/>
              </a:spcAft>
              <a:buClrTx/>
              <a:buSzTx/>
              <a:buFontTx/>
              <a:buNone/>
              <a:tabLst/>
              <a:defRPr sz="1600" baseline="0">
                <a:solidFill>
                  <a:srgbClr val="000000"/>
                </a:solidFill>
                <a:latin typeface="Arial"/>
                <a:cs typeface="Arial"/>
              </a:defRPr>
            </a:lvl1pPr>
          </a:lstStyle>
          <a:p>
            <a:pPr lvl="0"/>
            <a:r>
              <a:rPr lang="en-US" dirty="0"/>
              <a:t>Click to Edit Name(s) of Presenter(s), Directorate/Division and Date</a:t>
            </a:r>
          </a:p>
        </p:txBody>
      </p:sp>
    </p:spTree>
    <p:extLst>
      <p:ext uri="{BB962C8B-B14F-4D97-AF65-F5344CB8AC3E}">
        <p14:creationId xmlns:p14="http://schemas.microsoft.com/office/powerpoint/2010/main" val="1560679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p:spTree>
      <p:nvGrpSpPr>
        <p:cNvPr id="1" name=""/>
        <p:cNvGrpSpPr/>
        <p:nvPr/>
      </p:nvGrpSpPr>
      <p:grpSpPr>
        <a:xfrm>
          <a:off x="0" y="0"/>
          <a:ext cx="0" cy="0"/>
          <a:chOff x="0" y="0"/>
          <a:chExt cx="0" cy="0"/>
        </a:xfrm>
      </p:grpSpPr>
      <p:sp>
        <p:nvSpPr>
          <p:cNvPr id="15" name="Date Placeholder 3"/>
          <p:cNvSpPr>
            <a:spLocks noGrp="1"/>
          </p:cNvSpPr>
          <p:nvPr>
            <p:ph type="dt" sz="half" idx="2"/>
          </p:nvPr>
        </p:nvSpPr>
        <p:spPr>
          <a:xfrm>
            <a:off x="457201" y="6492875"/>
            <a:ext cx="1352550" cy="365125"/>
          </a:xfrm>
          <a:prstGeom prst="rect">
            <a:avLst/>
          </a:prstGeom>
        </p:spPr>
        <p:txBody>
          <a:bodyPr vert="horz" lIns="91440" tIns="45720" rIns="91440" bIns="45720" rtlCol="0" anchor="ctr"/>
          <a:lstStyle>
            <a:lvl1pPr algn="l">
              <a:defRPr sz="800">
                <a:solidFill>
                  <a:schemeClr val="tx1">
                    <a:tint val="75000"/>
                  </a:schemeClr>
                </a:solidFill>
              </a:defRPr>
            </a:lvl1pPr>
          </a:lstStyle>
          <a:p>
            <a:fld id="{4254BC84-C2CD-A844-9FF8-753A60D52A82}" type="datetime1">
              <a:rPr lang="en-US" smtClean="0"/>
              <a:t>9/13/20</a:t>
            </a:fld>
            <a:endParaRPr lang="en-US" dirty="0"/>
          </a:p>
        </p:txBody>
      </p:sp>
      <p:sp>
        <p:nvSpPr>
          <p:cNvPr id="16" name="Footer Placeholder 4"/>
          <p:cNvSpPr>
            <a:spLocks noGrp="1"/>
          </p:cNvSpPr>
          <p:nvPr>
            <p:ph type="ftr" sz="quarter" idx="3"/>
          </p:nvPr>
        </p:nvSpPr>
        <p:spPr>
          <a:xfrm>
            <a:off x="1883833" y="6492875"/>
            <a:ext cx="5461000" cy="365125"/>
          </a:xfrm>
          <a:prstGeom prst="rect">
            <a:avLst/>
          </a:prstGeom>
        </p:spPr>
        <p:txBody>
          <a:bodyPr vert="horz" lIns="91440" tIns="45720" rIns="91440" bIns="45720" rtlCol="0" anchor="ctr"/>
          <a:lstStyle>
            <a:lvl1pPr algn="ctr">
              <a:defRPr sz="800">
                <a:solidFill>
                  <a:schemeClr val="tx1">
                    <a:tint val="75000"/>
                  </a:schemeClr>
                </a:solidFill>
              </a:defRPr>
            </a:lvl1pPr>
          </a:lstStyle>
          <a:p>
            <a:r>
              <a:rPr lang="en-US"/>
              <a:t>Imaging spectroscopy tutorial - David R. Thompson, david.r.thompson@jpl.nasa.gov</a:t>
            </a:r>
            <a:endParaRPr lang="en-US" dirty="0"/>
          </a:p>
        </p:txBody>
      </p:sp>
      <p:sp>
        <p:nvSpPr>
          <p:cNvPr id="21" name="Slide Number Placeholder 5"/>
          <p:cNvSpPr>
            <a:spLocks noGrp="1"/>
          </p:cNvSpPr>
          <p:nvPr>
            <p:ph type="sldNum" sz="quarter" idx="4"/>
          </p:nvPr>
        </p:nvSpPr>
        <p:spPr>
          <a:xfrm>
            <a:off x="7418917" y="6492875"/>
            <a:ext cx="1267883" cy="365125"/>
          </a:xfrm>
          <a:prstGeom prst="rect">
            <a:avLst/>
          </a:prstGeom>
        </p:spPr>
        <p:txBody>
          <a:bodyPr vert="horz" lIns="91440" tIns="45720" rIns="91440" bIns="45720" rtlCol="0" anchor="ctr"/>
          <a:lstStyle>
            <a:lvl1pPr algn="r">
              <a:defRPr sz="800">
                <a:solidFill>
                  <a:schemeClr val="tx1">
                    <a:tint val="75000"/>
                  </a:schemeClr>
                </a:solidFill>
              </a:defRPr>
            </a:lvl1pPr>
          </a:lstStyle>
          <a:p>
            <a:fld id="{1BB0B505-5A34-8746-A5A9-793D5E51FFCB}" type="slidenum">
              <a:rPr lang="en-US" smtClean="0"/>
              <a:pPr/>
              <a:t>‹#›</a:t>
            </a:fld>
            <a:endParaRPr lang="en-US" dirty="0"/>
          </a:p>
        </p:txBody>
      </p:sp>
      <p:sp>
        <p:nvSpPr>
          <p:cNvPr id="18" name="Text Placeholder 13"/>
          <p:cNvSpPr>
            <a:spLocks noGrp="1"/>
          </p:cNvSpPr>
          <p:nvPr>
            <p:ph type="body" sz="quarter" idx="17" hasCustomPrompt="1"/>
          </p:nvPr>
        </p:nvSpPr>
        <p:spPr>
          <a:xfrm>
            <a:off x="474135" y="917222"/>
            <a:ext cx="8231188" cy="327905"/>
          </a:xfrm>
          <a:prstGeom prst="rect">
            <a:avLst/>
          </a:prstGeom>
        </p:spPr>
        <p:txBody>
          <a:bodyPr vert="horz"/>
          <a:lstStyle>
            <a:lvl1pPr marL="0" indent="0">
              <a:buFontTx/>
              <a:buNone/>
              <a:defRPr sz="2000" baseline="0">
                <a:solidFill>
                  <a:srgbClr val="000000"/>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en-US" dirty="0"/>
              <a:t>Click to Edit Subhead</a:t>
            </a:r>
          </a:p>
        </p:txBody>
      </p:sp>
      <p:sp>
        <p:nvSpPr>
          <p:cNvPr id="19" name="Title 1"/>
          <p:cNvSpPr>
            <a:spLocks noGrp="1"/>
          </p:cNvSpPr>
          <p:nvPr>
            <p:ph type="ctrTitle" hasCustomPrompt="1"/>
          </p:nvPr>
        </p:nvSpPr>
        <p:spPr>
          <a:xfrm>
            <a:off x="454026" y="454025"/>
            <a:ext cx="8232774" cy="436031"/>
          </a:xfrm>
          <a:prstGeom prst="rect">
            <a:avLst/>
          </a:prstGeom>
        </p:spPr>
        <p:txBody>
          <a:bodyPr anchor="t">
            <a:noAutofit/>
          </a:bodyPr>
          <a:lstStyle>
            <a:lvl1pPr algn="l">
              <a:defRPr sz="2800" b="1" i="0" cap="none">
                <a:solidFill>
                  <a:srgbClr val="000000"/>
                </a:solidFill>
                <a:latin typeface="Arial"/>
                <a:cs typeface="Arial"/>
              </a:defRPr>
            </a:lvl1pPr>
          </a:lstStyle>
          <a:p>
            <a:r>
              <a:rPr lang="en-US" dirty="0"/>
              <a:t>Click to Edit Header</a:t>
            </a:r>
          </a:p>
        </p:txBody>
      </p:sp>
      <p:sp>
        <p:nvSpPr>
          <p:cNvPr id="14" name="Picture Placeholder 7"/>
          <p:cNvSpPr>
            <a:spLocks noGrp="1"/>
          </p:cNvSpPr>
          <p:nvPr>
            <p:ph type="pic" sz="quarter" idx="13"/>
          </p:nvPr>
        </p:nvSpPr>
        <p:spPr>
          <a:xfrm>
            <a:off x="0" y="1476374"/>
            <a:ext cx="9144000" cy="4816475"/>
          </a:xfrm>
          <a:prstGeom prst="rect">
            <a:avLst/>
          </a:prstGeom>
        </p:spPr>
        <p:txBody>
          <a:bodyPr vert="horz" anchor="ctr"/>
          <a:lstStyle>
            <a:lvl1pPr marL="0" indent="0" algn="ctr">
              <a:buFontTx/>
              <a:buNone/>
              <a:defRPr sz="1600">
                <a:solidFill>
                  <a:srgbClr val="000000"/>
                </a:solidFill>
              </a:defRPr>
            </a:lvl1pPr>
          </a:lstStyle>
          <a:p>
            <a:r>
              <a:rPr lang="en-US"/>
              <a:t>Click icon to add picture</a:t>
            </a:r>
            <a:endParaRPr lang="en-US" dirty="0"/>
          </a:p>
        </p:txBody>
      </p:sp>
    </p:spTree>
    <p:extLst>
      <p:ext uri="{BB962C8B-B14F-4D97-AF65-F5344CB8AC3E}">
        <p14:creationId xmlns:p14="http://schemas.microsoft.com/office/powerpoint/2010/main" val="3693559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31800" y="279400"/>
            <a:ext cx="7816649" cy="822036"/>
          </a:xfrm>
        </p:spPr>
        <p:txBody>
          <a:bodyPr>
            <a:no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136074"/>
            <a:ext cx="8229600" cy="49900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90600" y="6096000"/>
            <a:ext cx="1447800" cy="298450"/>
          </a:xfrm>
        </p:spPr>
        <p:txBody>
          <a:bodyPr/>
          <a:lstStyle/>
          <a:p>
            <a:fld id="{674BB208-44AD-0245-B15F-A1BB29100A05}" type="datetime1">
              <a:rPr lang="en-US" smtClean="0"/>
              <a:t>9/13/20</a:t>
            </a:fld>
            <a:endParaRPr lang="en-US"/>
          </a:p>
        </p:txBody>
      </p:sp>
      <p:sp>
        <p:nvSpPr>
          <p:cNvPr id="5" name="Footer Placeholder 4"/>
          <p:cNvSpPr>
            <a:spLocks noGrp="1"/>
          </p:cNvSpPr>
          <p:nvPr>
            <p:ph type="ftr" sz="quarter" idx="11"/>
          </p:nvPr>
        </p:nvSpPr>
        <p:spPr>
          <a:xfrm>
            <a:off x="990600" y="6400801"/>
            <a:ext cx="7086600" cy="228600"/>
          </a:xfrm>
        </p:spPr>
        <p:txBody>
          <a:bodyPr/>
          <a:lstStyle/>
          <a:p>
            <a:r>
              <a:rPr lang="en-US"/>
              <a:t>Imaging spectroscopy tutorial - David R. Thompson, david.r.thompson@jpl.nasa.gov</a:t>
            </a:r>
          </a:p>
        </p:txBody>
      </p:sp>
      <p:sp>
        <p:nvSpPr>
          <p:cNvPr id="6" name="Slide Number Placeholder 5"/>
          <p:cNvSpPr>
            <a:spLocks noGrp="1"/>
          </p:cNvSpPr>
          <p:nvPr>
            <p:ph type="sldNum" sz="quarter" idx="12"/>
          </p:nvPr>
        </p:nvSpPr>
        <p:spPr>
          <a:xfrm>
            <a:off x="8229600" y="6356351"/>
            <a:ext cx="457200" cy="273050"/>
          </a:xfrm>
        </p:spPr>
        <p:txBody>
          <a:bodyPr/>
          <a:lstStyle/>
          <a:p>
            <a:fld id="{EED54302-5677-4C41-BA0C-489A2D856242}" type="slidenum">
              <a:rPr lang="en-US" smtClean="0"/>
              <a:t>‹#›</a:t>
            </a:fld>
            <a:endParaRPr lang="en-US"/>
          </a:p>
        </p:txBody>
      </p:sp>
      <p:pic>
        <p:nvPicPr>
          <p:cNvPr id="7" name="Picture 6" descr="NASA insignia2Colo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00" y="6019800"/>
            <a:ext cx="793954" cy="656539"/>
          </a:xfrm>
          <a:prstGeom prst="rect">
            <a:avLst/>
          </a:prstGeom>
        </p:spPr>
      </p:pic>
    </p:spTree>
    <p:extLst>
      <p:ext uri="{BB962C8B-B14F-4D97-AF65-F5344CB8AC3E}">
        <p14:creationId xmlns:p14="http://schemas.microsoft.com/office/powerpoint/2010/main" val="28571030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w Horizontal Image">
    <p:spTree>
      <p:nvGrpSpPr>
        <p:cNvPr id="1" name=""/>
        <p:cNvGrpSpPr/>
        <p:nvPr/>
      </p:nvGrpSpPr>
      <p:grpSpPr>
        <a:xfrm>
          <a:off x="0" y="0"/>
          <a:ext cx="0" cy="0"/>
          <a:chOff x="0" y="0"/>
          <a:chExt cx="0" cy="0"/>
        </a:xfrm>
      </p:grpSpPr>
      <p:sp>
        <p:nvSpPr>
          <p:cNvPr id="12" name="Picture Placeholder 7"/>
          <p:cNvSpPr>
            <a:spLocks noGrp="1"/>
          </p:cNvSpPr>
          <p:nvPr>
            <p:ph type="pic" sz="quarter" idx="13"/>
          </p:nvPr>
        </p:nvSpPr>
        <p:spPr>
          <a:xfrm>
            <a:off x="0" y="0"/>
            <a:ext cx="9144000" cy="4559905"/>
          </a:xfrm>
          <a:prstGeom prst="rect">
            <a:avLst/>
          </a:prstGeom>
        </p:spPr>
        <p:txBody>
          <a:bodyPr vert="horz" anchor="ctr"/>
          <a:lstStyle>
            <a:lvl1pPr marL="0" indent="0" algn="ctr">
              <a:buFontTx/>
              <a:buNone/>
              <a:defRPr sz="1600">
                <a:solidFill>
                  <a:srgbClr val="000000"/>
                </a:solidFill>
              </a:defRPr>
            </a:lvl1pPr>
          </a:lstStyle>
          <a:p>
            <a:r>
              <a:rPr lang="en-US"/>
              <a:t>Click icon to add picture</a:t>
            </a:r>
            <a:endParaRPr lang="en-US" dirty="0"/>
          </a:p>
        </p:txBody>
      </p:sp>
      <p:sp>
        <p:nvSpPr>
          <p:cNvPr id="13" name="Text Placeholder 4"/>
          <p:cNvSpPr>
            <a:spLocks noGrp="1"/>
          </p:cNvSpPr>
          <p:nvPr>
            <p:ph type="body" sz="quarter" idx="3" hasCustomPrompt="1"/>
          </p:nvPr>
        </p:nvSpPr>
        <p:spPr>
          <a:xfrm>
            <a:off x="1304986" y="4942618"/>
            <a:ext cx="7524221" cy="430183"/>
          </a:xfrm>
          <a:prstGeom prst="rect">
            <a:avLst/>
          </a:prstGeom>
        </p:spPr>
        <p:txBody>
          <a:bodyPr anchor="t"/>
          <a:lstStyle>
            <a:lvl1pPr marL="0" indent="0" algn="r">
              <a:buNone/>
              <a:defRPr sz="2800" b="0" baseline="0">
                <a:solidFill>
                  <a:srgbClr val="000000"/>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Presentation Title</a:t>
            </a:r>
          </a:p>
        </p:txBody>
      </p:sp>
      <p:sp>
        <p:nvSpPr>
          <p:cNvPr id="14" name="Text Placeholder 20"/>
          <p:cNvSpPr>
            <a:spLocks noGrp="1"/>
          </p:cNvSpPr>
          <p:nvPr>
            <p:ph type="body" sz="quarter" idx="18" hasCustomPrompt="1"/>
          </p:nvPr>
        </p:nvSpPr>
        <p:spPr>
          <a:xfrm>
            <a:off x="1316103" y="5421290"/>
            <a:ext cx="7498993" cy="804438"/>
          </a:xfrm>
          <a:prstGeom prst="rect">
            <a:avLst/>
          </a:prstGeom>
        </p:spPr>
        <p:txBody>
          <a:bodyPr>
            <a:noAutofit/>
          </a:bodyPr>
          <a:lstStyle>
            <a:lvl1pPr marL="0" marR="0" indent="0" algn="r" defTabSz="457200" rtl="0" eaLnBrk="1" fontAlgn="auto" latinLnBrk="0" hangingPunct="1">
              <a:lnSpc>
                <a:spcPct val="100000"/>
              </a:lnSpc>
              <a:spcBef>
                <a:spcPct val="20000"/>
              </a:spcBef>
              <a:spcAft>
                <a:spcPts val="0"/>
              </a:spcAft>
              <a:buClrTx/>
              <a:buSzTx/>
              <a:buFontTx/>
              <a:buNone/>
              <a:tabLst/>
              <a:defRPr sz="1600" baseline="0">
                <a:solidFill>
                  <a:srgbClr val="000000"/>
                </a:solidFill>
                <a:latin typeface="Arial"/>
                <a:cs typeface="Arial"/>
              </a:defRPr>
            </a:lvl1pPr>
          </a:lstStyle>
          <a:p>
            <a:pPr lvl="0"/>
            <a:r>
              <a:rPr lang="en-US" dirty="0"/>
              <a:t>Click to Edit Name(s) of Presenter(s), Directorate/Division and Date</a:t>
            </a:r>
          </a:p>
        </p:txBody>
      </p:sp>
      <p:pic>
        <p:nvPicPr>
          <p:cNvPr id="6" name="Picture 5" descr="Tribrand_BlackText_RGB_022615.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1518" y="5810555"/>
            <a:ext cx="3185337" cy="707853"/>
          </a:xfrm>
          <a:prstGeom prst="rect">
            <a:avLst/>
          </a:prstGeom>
        </p:spPr>
      </p:pic>
    </p:spTree>
    <p:extLst>
      <p:ext uri="{BB962C8B-B14F-4D97-AF65-F5344CB8AC3E}">
        <p14:creationId xmlns:p14="http://schemas.microsoft.com/office/powerpoint/2010/main" val="72568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ack Cover">
    <p:spTree>
      <p:nvGrpSpPr>
        <p:cNvPr id="1" name=""/>
        <p:cNvGrpSpPr/>
        <p:nvPr/>
      </p:nvGrpSpPr>
      <p:grpSpPr>
        <a:xfrm>
          <a:off x="0" y="0"/>
          <a:ext cx="0" cy="0"/>
          <a:chOff x="0" y="0"/>
          <a:chExt cx="0" cy="0"/>
        </a:xfrm>
      </p:grpSpPr>
      <p:sp>
        <p:nvSpPr>
          <p:cNvPr id="7" name="TextBox 6"/>
          <p:cNvSpPr txBox="1"/>
          <p:nvPr userDrawn="1"/>
        </p:nvSpPr>
        <p:spPr>
          <a:xfrm>
            <a:off x="1" y="3843849"/>
            <a:ext cx="9144000" cy="369332"/>
          </a:xfrm>
          <a:prstGeom prst="rect">
            <a:avLst/>
          </a:prstGeom>
          <a:noFill/>
        </p:spPr>
        <p:txBody>
          <a:bodyPr wrap="square" rtlCol="0">
            <a:spAutoFit/>
          </a:bodyPr>
          <a:lstStyle/>
          <a:p>
            <a:pPr algn="ctr"/>
            <a:r>
              <a:rPr lang="en-US" spc="300" dirty="0">
                <a:solidFill>
                  <a:schemeClr val="bg2"/>
                </a:solidFill>
              </a:rPr>
              <a:t>jpl.nasa.gov</a:t>
            </a:r>
          </a:p>
        </p:txBody>
      </p:sp>
      <p:cxnSp>
        <p:nvCxnSpPr>
          <p:cNvPr id="8" name="Straight Connector 7"/>
          <p:cNvCxnSpPr/>
          <p:nvPr userDrawn="1"/>
        </p:nvCxnSpPr>
        <p:spPr>
          <a:xfrm>
            <a:off x="2564190" y="3654169"/>
            <a:ext cx="4042530" cy="0"/>
          </a:xfrm>
          <a:prstGeom prst="line">
            <a:avLst/>
          </a:prstGeom>
          <a:ln w="12700" cmpd="sng">
            <a:solidFill>
              <a:srgbClr val="BFBFBF"/>
            </a:solidFill>
          </a:ln>
          <a:effectLst/>
        </p:spPr>
        <p:style>
          <a:lnRef idx="2">
            <a:schemeClr val="accent1"/>
          </a:lnRef>
          <a:fillRef idx="0">
            <a:schemeClr val="accent1"/>
          </a:fillRef>
          <a:effectRef idx="1">
            <a:schemeClr val="accent1"/>
          </a:effectRef>
          <a:fontRef idx="minor">
            <a:schemeClr val="tx1"/>
          </a:fontRef>
        </p:style>
      </p:cxnSp>
      <p:pic>
        <p:nvPicPr>
          <p:cNvPr id="10" name="Picture 9" descr="Tribrand_BlackText_RGB_022615.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31143" y="2541306"/>
            <a:ext cx="4234462" cy="940992"/>
          </a:xfrm>
          <a:prstGeom prst="rect">
            <a:avLst/>
          </a:prstGeom>
        </p:spPr>
      </p:pic>
    </p:spTree>
    <p:extLst>
      <p:ext uri="{BB962C8B-B14F-4D97-AF65-F5344CB8AC3E}">
        <p14:creationId xmlns:p14="http://schemas.microsoft.com/office/powerpoint/2010/main" val="1022017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pter Divider">
    <p:spTree>
      <p:nvGrpSpPr>
        <p:cNvPr id="1" name=""/>
        <p:cNvGrpSpPr/>
        <p:nvPr/>
      </p:nvGrpSpPr>
      <p:grpSpPr>
        <a:xfrm>
          <a:off x="0" y="0"/>
          <a:ext cx="0" cy="0"/>
          <a:chOff x="0" y="0"/>
          <a:chExt cx="0" cy="0"/>
        </a:xfrm>
      </p:grpSpPr>
      <p:sp>
        <p:nvSpPr>
          <p:cNvPr id="5" name="Text Placeholder 4"/>
          <p:cNvSpPr>
            <a:spLocks noGrp="1"/>
          </p:cNvSpPr>
          <p:nvPr>
            <p:ph type="body" sz="quarter" idx="3" hasCustomPrompt="1"/>
          </p:nvPr>
        </p:nvSpPr>
        <p:spPr>
          <a:xfrm>
            <a:off x="1" y="2995083"/>
            <a:ext cx="9144000" cy="867834"/>
          </a:xfrm>
          <a:prstGeom prst="rect">
            <a:avLst/>
          </a:prstGeom>
        </p:spPr>
        <p:txBody>
          <a:bodyPr anchor="t"/>
          <a:lstStyle>
            <a:lvl1pPr marL="0" indent="0" algn="ctr">
              <a:buNone/>
              <a:defRPr sz="4800" b="0" i="0" baseline="0">
                <a:solidFill>
                  <a:schemeClr val="tx1"/>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Chapter Divider</a:t>
            </a:r>
          </a:p>
        </p:txBody>
      </p:sp>
    </p:spTree>
    <p:extLst>
      <p:ext uri="{BB962C8B-B14F-4D97-AF65-F5344CB8AC3E}">
        <p14:creationId xmlns:p14="http://schemas.microsoft.com/office/powerpoint/2010/main" val="1773567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9119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ooter">
    <p:spTree>
      <p:nvGrpSpPr>
        <p:cNvPr id="1" name=""/>
        <p:cNvGrpSpPr/>
        <p:nvPr/>
      </p:nvGrpSpPr>
      <p:grpSpPr>
        <a:xfrm>
          <a:off x="0" y="0"/>
          <a:ext cx="0" cy="0"/>
          <a:chOff x="0" y="0"/>
          <a:chExt cx="0" cy="0"/>
        </a:xfrm>
      </p:grpSpPr>
      <p:sp>
        <p:nvSpPr>
          <p:cNvPr id="9" name="Date Placeholder 3"/>
          <p:cNvSpPr>
            <a:spLocks noGrp="1"/>
          </p:cNvSpPr>
          <p:nvPr>
            <p:ph type="dt" sz="half" idx="2"/>
          </p:nvPr>
        </p:nvSpPr>
        <p:spPr>
          <a:xfrm>
            <a:off x="457201" y="6492875"/>
            <a:ext cx="1352550" cy="365125"/>
          </a:xfrm>
          <a:prstGeom prst="rect">
            <a:avLst/>
          </a:prstGeom>
        </p:spPr>
        <p:txBody>
          <a:bodyPr vert="horz" lIns="91440" tIns="45720" rIns="91440" bIns="45720" rtlCol="0" anchor="ctr"/>
          <a:lstStyle>
            <a:lvl1pPr algn="l">
              <a:defRPr sz="800">
                <a:solidFill>
                  <a:schemeClr val="tx1">
                    <a:tint val="75000"/>
                  </a:schemeClr>
                </a:solidFill>
              </a:defRPr>
            </a:lvl1pPr>
          </a:lstStyle>
          <a:p>
            <a:fld id="{900B6AA5-9900-6346-AA4D-210909A0988E}" type="datetime1">
              <a:rPr lang="en-US" smtClean="0"/>
              <a:t>9/13/20</a:t>
            </a:fld>
            <a:endParaRPr lang="en-US" dirty="0"/>
          </a:p>
        </p:txBody>
      </p:sp>
      <p:sp>
        <p:nvSpPr>
          <p:cNvPr id="14" name="Footer Placeholder 4"/>
          <p:cNvSpPr>
            <a:spLocks noGrp="1"/>
          </p:cNvSpPr>
          <p:nvPr>
            <p:ph type="ftr" sz="quarter" idx="3"/>
          </p:nvPr>
        </p:nvSpPr>
        <p:spPr>
          <a:xfrm>
            <a:off x="1883833" y="6492875"/>
            <a:ext cx="5461000" cy="365125"/>
          </a:xfrm>
          <a:prstGeom prst="rect">
            <a:avLst/>
          </a:prstGeom>
        </p:spPr>
        <p:txBody>
          <a:bodyPr vert="horz" lIns="91440" tIns="45720" rIns="91440" bIns="45720" rtlCol="0" anchor="ctr"/>
          <a:lstStyle>
            <a:lvl1pPr algn="ctr">
              <a:defRPr sz="800">
                <a:solidFill>
                  <a:schemeClr val="tx1">
                    <a:tint val="75000"/>
                  </a:schemeClr>
                </a:solidFill>
              </a:defRPr>
            </a:lvl1pPr>
          </a:lstStyle>
          <a:p>
            <a:r>
              <a:rPr lang="en-US"/>
              <a:t>Imaging spectroscopy tutorial - David R. Thompson, david.r.thompson@jpl.nasa.gov</a:t>
            </a:r>
            <a:endParaRPr lang="en-US" dirty="0"/>
          </a:p>
        </p:txBody>
      </p:sp>
      <p:sp>
        <p:nvSpPr>
          <p:cNvPr id="15" name="Slide Number Placeholder 5"/>
          <p:cNvSpPr>
            <a:spLocks noGrp="1"/>
          </p:cNvSpPr>
          <p:nvPr>
            <p:ph type="sldNum" sz="quarter" idx="4"/>
          </p:nvPr>
        </p:nvSpPr>
        <p:spPr>
          <a:xfrm>
            <a:off x="7418917" y="6492875"/>
            <a:ext cx="1267883" cy="365125"/>
          </a:xfrm>
          <a:prstGeom prst="rect">
            <a:avLst/>
          </a:prstGeom>
        </p:spPr>
        <p:txBody>
          <a:bodyPr vert="horz" lIns="91440" tIns="45720" rIns="91440" bIns="45720" rtlCol="0" anchor="ctr"/>
          <a:lstStyle>
            <a:lvl1pPr algn="r">
              <a:defRPr sz="800">
                <a:solidFill>
                  <a:schemeClr val="tx1">
                    <a:tint val="75000"/>
                  </a:schemeClr>
                </a:solidFill>
              </a:defRPr>
            </a:lvl1pPr>
          </a:lstStyle>
          <a:p>
            <a:fld id="{1BB0B505-5A34-8746-A5A9-793D5E51FFCB}" type="slidenum">
              <a:rPr lang="en-US" smtClean="0"/>
              <a:pPr/>
              <a:t>‹#›</a:t>
            </a:fld>
            <a:endParaRPr lang="en-US" dirty="0"/>
          </a:p>
        </p:txBody>
      </p:sp>
    </p:spTree>
    <p:extLst>
      <p:ext uri="{BB962C8B-B14F-4D97-AF65-F5344CB8AC3E}">
        <p14:creationId xmlns:p14="http://schemas.microsoft.com/office/powerpoint/2010/main" val="126011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er/Footer">
    <p:spTree>
      <p:nvGrpSpPr>
        <p:cNvPr id="1" name=""/>
        <p:cNvGrpSpPr/>
        <p:nvPr/>
      </p:nvGrpSpPr>
      <p:grpSpPr>
        <a:xfrm>
          <a:off x="0" y="0"/>
          <a:ext cx="0" cy="0"/>
          <a:chOff x="0" y="0"/>
          <a:chExt cx="0" cy="0"/>
        </a:xfrm>
      </p:grpSpPr>
      <p:sp>
        <p:nvSpPr>
          <p:cNvPr id="9" name="Date Placeholder 3"/>
          <p:cNvSpPr>
            <a:spLocks noGrp="1"/>
          </p:cNvSpPr>
          <p:nvPr>
            <p:ph type="dt" sz="half" idx="2"/>
          </p:nvPr>
        </p:nvSpPr>
        <p:spPr>
          <a:xfrm>
            <a:off x="457201" y="6492875"/>
            <a:ext cx="1352550" cy="365125"/>
          </a:xfrm>
          <a:prstGeom prst="rect">
            <a:avLst/>
          </a:prstGeom>
        </p:spPr>
        <p:txBody>
          <a:bodyPr vert="horz" lIns="91440" tIns="45720" rIns="91440" bIns="45720" rtlCol="0" anchor="ctr"/>
          <a:lstStyle>
            <a:lvl1pPr algn="l">
              <a:defRPr sz="800">
                <a:solidFill>
                  <a:schemeClr val="tx1">
                    <a:tint val="75000"/>
                  </a:schemeClr>
                </a:solidFill>
              </a:defRPr>
            </a:lvl1pPr>
          </a:lstStyle>
          <a:p>
            <a:fld id="{19059775-4C50-7649-BF01-EFEDA658CA53}" type="datetime1">
              <a:rPr lang="en-US" smtClean="0"/>
              <a:t>9/13/20</a:t>
            </a:fld>
            <a:endParaRPr lang="en-US" dirty="0"/>
          </a:p>
        </p:txBody>
      </p:sp>
      <p:sp>
        <p:nvSpPr>
          <p:cNvPr id="14" name="Footer Placeholder 4"/>
          <p:cNvSpPr>
            <a:spLocks noGrp="1"/>
          </p:cNvSpPr>
          <p:nvPr>
            <p:ph type="ftr" sz="quarter" idx="3"/>
          </p:nvPr>
        </p:nvSpPr>
        <p:spPr>
          <a:xfrm>
            <a:off x="1883833" y="6492875"/>
            <a:ext cx="5461000" cy="365125"/>
          </a:xfrm>
          <a:prstGeom prst="rect">
            <a:avLst/>
          </a:prstGeom>
        </p:spPr>
        <p:txBody>
          <a:bodyPr vert="horz" lIns="91440" tIns="45720" rIns="91440" bIns="45720" rtlCol="0" anchor="ctr"/>
          <a:lstStyle>
            <a:lvl1pPr algn="ctr">
              <a:defRPr sz="800">
                <a:solidFill>
                  <a:schemeClr val="tx1">
                    <a:tint val="75000"/>
                  </a:schemeClr>
                </a:solidFill>
              </a:defRPr>
            </a:lvl1pPr>
          </a:lstStyle>
          <a:p>
            <a:r>
              <a:rPr lang="en-US"/>
              <a:t>Imaging spectroscopy tutorial - David R. Thompson, david.r.thompson@jpl.nasa.gov</a:t>
            </a:r>
            <a:endParaRPr lang="en-US" dirty="0"/>
          </a:p>
        </p:txBody>
      </p:sp>
      <p:sp>
        <p:nvSpPr>
          <p:cNvPr id="15" name="Slide Number Placeholder 5"/>
          <p:cNvSpPr>
            <a:spLocks noGrp="1"/>
          </p:cNvSpPr>
          <p:nvPr>
            <p:ph type="sldNum" sz="quarter" idx="4"/>
          </p:nvPr>
        </p:nvSpPr>
        <p:spPr>
          <a:xfrm>
            <a:off x="7418917" y="6492875"/>
            <a:ext cx="1267883" cy="365125"/>
          </a:xfrm>
          <a:prstGeom prst="rect">
            <a:avLst/>
          </a:prstGeom>
        </p:spPr>
        <p:txBody>
          <a:bodyPr vert="horz" lIns="91440" tIns="45720" rIns="91440" bIns="45720" rtlCol="0" anchor="ctr"/>
          <a:lstStyle>
            <a:lvl1pPr algn="r">
              <a:defRPr sz="800">
                <a:solidFill>
                  <a:schemeClr val="tx1">
                    <a:tint val="75000"/>
                  </a:schemeClr>
                </a:solidFill>
              </a:defRPr>
            </a:lvl1pPr>
          </a:lstStyle>
          <a:p>
            <a:fld id="{1BB0B505-5A34-8746-A5A9-793D5E51FFCB}" type="slidenum">
              <a:rPr lang="en-US" smtClean="0"/>
              <a:pPr/>
              <a:t>‹#›</a:t>
            </a:fld>
            <a:endParaRPr lang="en-US" dirty="0"/>
          </a:p>
        </p:txBody>
      </p:sp>
      <p:sp>
        <p:nvSpPr>
          <p:cNvPr id="13" name="Text Placeholder 13"/>
          <p:cNvSpPr>
            <a:spLocks noGrp="1"/>
          </p:cNvSpPr>
          <p:nvPr>
            <p:ph type="body" sz="quarter" idx="14" hasCustomPrompt="1"/>
          </p:nvPr>
        </p:nvSpPr>
        <p:spPr>
          <a:xfrm>
            <a:off x="474135" y="917222"/>
            <a:ext cx="8231188" cy="327905"/>
          </a:xfrm>
          <a:prstGeom prst="rect">
            <a:avLst/>
          </a:prstGeom>
        </p:spPr>
        <p:txBody>
          <a:bodyPr vert="horz"/>
          <a:lstStyle>
            <a:lvl1pPr marL="0" indent="0">
              <a:buFontTx/>
              <a:buNone/>
              <a:defRPr sz="2000" baseline="0">
                <a:solidFill>
                  <a:srgbClr val="000000"/>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en-US" dirty="0"/>
              <a:t>Click to Edit Subhead</a:t>
            </a:r>
          </a:p>
        </p:txBody>
      </p:sp>
      <p:sp>
        <p:nvSpPr>
          <p:cNvPr id="16" name="Title 1"/>
          <p:cNvSpPr>
            <a:spLocks noGrp="1"/>
          </p:cNvSpPr>
          <p:nvPr>
            <p:ph type="ctrTitle" hasCustomPrompt="1"/>
          </p:nvPr>
        </p:nvSpPr>
        <p:spPr>
          <a:xfrm>
            <a:off x="454026" y="454025"/>
            <a:ext cx="8232774" cy="436031"/>
          </a:xfrm>
          <a:prstGeom prst="rect">
            <a:avLst/>
          </a:prstGeom>
        </p:spPr>
        <p:txBody>
          <a:bodyPr anchor="t">
            <a:noAutofit/>
          </a:bodyPr>
          <a:lstStyle>
            <a:lvl1pPr algn="l">
              <a:defRPr sz="2800" b="1" i="0" cap="none">
                <a:solidFill>
                  <a:srgbClr val="000000"/>
                </a:solidFill>
                <a:latin typeface="Arial"/>
                <a:cs typeface="Arial"/>
              </a:defRPr>
            </a:lvl1pPr>
          </a:lstStyle>
          <a:p>
            <a:r>
              <a:rPr lang="en-US" dirty="0"/>
              <a:t>Click to Edit Header</a:t>
            </a:r>
          </a:p>
        </p:txBody>
      </p:sp>
    </p:spTree>
    <p:extLst>
      <p:ext uri="{BB962C8B-B14F-4D97-AF65-F5344CB8AC3E}">
        <p14:creationId xmlns:p14="http://schemas.microsoft.com/office/powerpoint/2010/main" val="1609336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Box">
    <p:spTree>
      <p:nvGrpSpPr>
        <p:cNvPr id="1" name=""/>
        <p:cNvGrpSpPr/>
        <p:nvPr/>
      </p:nvGrpSpPr>
      <p:grpSpPr>
        <a:xfrm>
          <a:off x="0" y="0"/>
          <a:ext cx="0" cy="0"/>
          <a:chOff x="0" y="0"/>
          <a:chExt cx="0" cy="0"/>
        </a:xfrm>
      </p:grpSpPr>
      <p:sp>
        <p:nvSpPr>
          <p:cNvPr id="10" name="Date Placeholder 3"/>
          <p:cNvSpPr>
            <a:spLocks noGrp="1"/>
          </p:cNvSpPr>
          <p:nvPr>
            <p:ph type="dt" sz="half" idx="2"/>
          </p:nvPr>
        </p:nvSpPr>
        <p:spPr>
          <a:xfrm>
            <a:off x="457201" y="6492875"/>
            <a:ext cx="1352550" cy="365125"/>
          </a:xfrm>
          <a:prstGeom prst="rect">
            <a:avLst/>
          </a:prstGeom>
        </p:spPr>
        <p:txBody>
          <a:bodyPr vert="horz" lIns="91440" tIns="45720" rIns="91440" bIns="45720" rtlCol="0" anchor="ctr"/>
          <a:lstStyle>
            <a:lvl1pPr algn="l">
              <a:defRPr sz="800">
                <a:solidFill>
                  <a:schemeClr val="tx1">
                    <a:tint val="75000"/>
                  </a:schemeClr>
                </a:solidFill>
              </a:defRPr>
            </a:lvl1pPr>
          </a:lstStyle>
          <a:p>
            <a:fld id="{9EACBBC2-CCC2-B148-8887-74B3AC7B6AB3}" type="datetime1">
              <a:rPr lang="en-US" smtClean="0"/>
              <a:t>9/13/20</a:t>
            </a:fld>
            <a:endParaRPr lang="en-US" dirty="0"/>
          </a:p>
        </p:txBody>
      </p:sp>
      <p:sp>
        <p:nvSpPr>
          <p:cNvPr id="11" name="Footer Placeholder 4"/>
          <p:cNvSpPr>
            <a:spLocks noGrp="1"/>
          </p:cNvSpPr>
          <p:nvPr>
            <p:ph type="ftr" sz="quarter" idx="3"/>
          </p:nvPr>
        </p:nvSpPr>
        <p:spPr>
          <a:xfrm>
            <a:off x="1883833" y="6492875"/>
            <a:ext cx="5461000" cy="365125"/>
          </a:xfrm>
          <a:prstGeom prst="rect">
            <a:avLst/>
          </a:prstGeom>
        </p:spPr>
        <p:txBody>
          <a:bodyPr vert="horz" lIns="91440" tIns="45720" rIns="91440" bIns="45720" rtlCol="0" anchor="ctr"/>
          <a:lstStyle>
            <a:lvl1pPr algn="ctr">
              <a:defRPr sz="800">
                <a:solidFill>
                  <a:schemeClr val="tx1">
                    <a:tint val="75000"/>
                  </a:schemeClr>
                </a:solidFill>
              </a:defRPr>
            </a:lvl1pPr>
          </a:lstStyle>
          <a:p>
            <a:r>
              <a:rPr lang="en-US"/>
              <a:t>Imaging spectroscopy tutorial - David R. Thompson, david.r.thompson@jpl.nasa.gov</a:t>
            </a:r>
            <a:endParaRPr lang="en-US" dirty="0"/>
          </a:p>
        </p:txBody>
      </p:sp>
      <p:sp>
        <p:nvSpPr>
          <p:cNvPr id="12" name="Slide Number Placeholder 5"/>
          <p:cNvSpPr>
            <a:spLocks noGrp="1"/>
          </p:cNvSpPr>
          <p:nvPr>
            <p:ph type="sldNum" sz="quarter" idx="4"/>
          </p:nvPr>
        </p:nvSpPr>
        <p:spPr>
          <a:xfrm>
            <a:off x="7418917" y="6492875"/>
            <a:ext cx="1267883" cy="365125"/>
          </a:xfrm>
          <a:prstGeom prst="rect">
            <a:avLst/>
          </a:prstGeom>
        </p:spPr>
        <p:txBody>
          <a:bodyPr vert="horz" lIns="91440" tIns="45720" rIns="91440" bIns="45720" rtlCol="0" anchor="ctr"/>
          <a:lstStyle>
            <a:lvl1pPr algn="r">
              <a:defRPr sz="800">
                <a:solidFill>
                  <a:schemeClr val="tx1">
                    <a:tint val="75000"/>
                  </a:schemeClr>
                </a:solidFill>
              </a:defRPr>
            </a:lvl1pPr>
          </a:lstStyle>
          <a:p>
            <a:fld id="{1BB0B505-5A34-8746-A5A9-793D5E51FFCB}" type="slidenum">
              <a:rPr lang="en-US" smtClean="0"/>
              <a:pPr/>
              <a:t>‹#›</a:t>
            </a:fld>
            <a:endParaRPr lang="en-US" dirty="0"/>
          </a:p>
        </p:txBody>
      </p:sp>
      <p:sp>
        <p:nvSpPr>
          <p:cNvPr id="15" name="Text Placeholder 13"/>
          <p:cNvSpPr>
            <a:spLocks noGrp="1"/>
          </p:cNvSpPr>
          <p:nvPr>
            <p:ph type="body" sz="quarter" idx="16" hasCustomPrompt="1"/>
          </p:nvPr>
        </p:nvSpPr>
        <p:spPr>
          <a:xfrm>
            <a:off x="474135" y="917222"/>
            <a:ext cx="8231188" cy="327905"/>
          </a:xfrm>
          <a:prstGeom prst="rect">
            <a:avLst/>
          </a:prstGeom>
        </p:spPr>
        <p:txBody>
          <a:bodyPr vert="horz"/>
          <a:lstStyle>
            <a:lvl1pPr marL="0" indent="0">
              <a:buFontTx/>
              <a:buNone/>
              <a:defRPr sz="2000" baseline="0">
                <a:solidFill>
                  <a:srgbClr val="000000"/>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en-US" dirty="0"/>
              <a:t>Click to Edit Subhead</a:t>
            </a:r>
          </a:p>
        </p:txBody>
      </p:sp>
      <p:sp>
        <p:nvSpPr>
          <p:cNvPr id="16" name="Title 1"/>
          <p:cNvSpPr>
            <a:spLocks noGrp="1"/>
          </p:cNvSpPr>
          <p:nvPr>
            <p:ph type="ctrTitle" hasCustomPrompt="1"/>
          </p:nvPr>
        </p:nvSpPr>
        <p:spPr>
          <a:xfrm>
            <a:off x="454026" y="454025"/>
            <a:ext cx="8232774" cy="436031"/>
          </a:xfrm>
          <a:prstGeom prst="rect">
            <a:avLst/>
          </a:prstGeom>
        </p:spPr>
        <p:txBody>
          <a:bodyPr anchor="t">
            <a:noAutofit/>
          </a:bodyPr>
          <a:lstStyle>
            <a:lvl1pPr algn="l">
              <a:defRPr sz="2800" b="1" i="0" cap="none">
                <a:solidFill>
                  <a:srgbClr val="000000"/>
                </a:solidFill>
                <a:latin typeface="Arial"/>
                <a:cs typeface="Arial"/>
              </a:defRPr>
            </a:lvl1pPr>
          </a:lstStyle>
          <a:p>
            <a:r>
              <a:rPr lang="en-US" dirty="0"/>
              <a:t>Click to Edit Header</a:t>
            </a:r>
          </a:p>
        </p:txBody>
      </p:sp>
      <p:sp>
        <p:nvSpPr>
          <p:cNvPr id="3" name="Text Placeholder 2"/>
          <p:cNvSpPr>
            <a:spLocks noGrp="1"/>
          </p:cNvSpPr>
          <p:nvPr>
            <p:ph type="body" sz="quarter" idx="17"/>
          </p:nvPr>
        </p:nvSpPr>
        <p:spPr>
          <a:xfrm>
            <a:off x="457200" y="1476963"/>
            <a:ext cx="8248650" cy="4815887"/>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22948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Bulleted List">
    <p:spTree>
      <p:nvGrpSpPr>
        <p:cNvPr id="1" name=""/>
        <p:cNvGrpSpPr/>
        <p:nvPr/>
      </p:nvGrpSpPr>
      <p:grpSpPr>
        <a:xfrm>
          <a:off x="0" y="0"/>
          <a:ext cx="0" cy="0"/>
          <a:chOff x="0" y="0"/>
          <a:chExt cx="0" cy="0"/>
        </a:xfrm>
      </p:grpSpPr>
      <p:sp>
        <p:nvSpPr>
          <p:cNvPr id="15" name="Date Placeholder 3"/>
          <p:cNvSpPr>
            <a:spLocks noGrp="1"/>
          </p:cNvSpPr>
          <p:nvPr>
            <p:ph type="dt" sz="half" idx="2"/>
          </p:nvPr>
        </p:nvSpPr>
        <p:spPr>
          <a:xfrm>
            <a:off x="457201" y="6492875"/>
            <a:ext cx="1352550" cy="365125"/>
          </a:xfrm>
          <a:prstGeom prst="rect">
            <a:avLst/>
          </a:prstGeom>
        </p:spPr>
        <p:txBody>
          <a:bodyPr vert="horz" lIns="91440" tIns="45720" rIns="91440" bIns="45720" rtlCol="0" anchor="ctr"/>
          <a:lstStyle>
            <a:lvl1pPr algn="l">
              <a:defRPr sz="800">
                <a:solidFill>
                  <a:schemeClr val="tx1">
                    <a:tint val="75000"/>
                  </a:schemeClr>
                </a:solidFill>
              </a:defRPr>
            </a:lvl1pPr>
          </a:lstStyle>
          <a:p>
            <a:fld id="{1D94214E-EE23-3543-8465-300C20721D92}" type="datetime1">
              <a:rPr lang="en-US" smtClean="0"/>
              <a:t>9/13/20</a:t>
            </a:fld>
            <a:endParaRPr lang="en-US" dirty="0"/>
          </a:p>
        </p:txBody>
      </p:sp>
      <p:sp>
        <p:nvSpPr>
          <p:cNvPr id="16" name="Footer Placeholder 4"/>
          <p:cNvSpPr>
            <a:spLocks noGrp="1"/>
          </p:cNvSpPr>
          <p:nvPr>
            <p:ph type="ftr" sz="quarter" idx="3"/>
          </p:nvPr>
        </p:nvSpPr>
        <p:spPr>
          <a:xfrm>
            <a:off x="1883833" y="6492875"/>
            <a:ext cx="5461000" cy="365125"/>
          </a:xfrm>
          <a:prstGeom prst="rect">
            <a:avLst/>
          </a:prstGeom>
        </p:spPr>
        <p:txBody>
          <a:bodyPr vert="horz" lIns="91440" tIns="45720" rIns="91440" bIns="45720" rtlCol="0" anchor="ctr"/>
          <a:lstStyle>
            <a:lvl1pPr algn="ctr">
              <a:defRPr sz="800">
                <a:solidFill>
                  <a:schemeClr val="tx1">
                    <a:tint val="75000"/>
                  </a:schemeClr>
                </a:solidFill>
              </a:defRPr>
            </a:lvl1pPr>
          </a:lstStyle>
          <a:p>
            <a:r>
              <a:rPr lang="en-US"/>
              <a:t>Imaging spectroscopy tutorial - David R. Thompson, david.r.thompson@jpl.nasa.gov</a:t>
            </a:r>
            <a:endParaRPr lang="en-US" dirty="0"/>
          </a:p>
        </p:txBody>
      </p:sp>
      <p:sp>
        <p:nvSpPr>
          <p:cNvPr id="21" name="Slide Number Placeholder 5"/>
          <p:cNvSpPr>
            <a:spLocks noGrp="1"/>
          </p:cNvSpPr>
          <p:nvPr>
            <p:ph type="sldNum" sz="quarter" idx="4"/>
          </p:nvPr>
        </p:nvSpPr>
        <p:spPr>
          <a:xfrm>
            <a:off x="7418917" y="6492875"/>
            <a:ext cx="1267883" cy="365125"/>
          </a:xfrm>
          <a:prstGeom prst="rect">
            <a:avLst/>
          </a:prstGeom>
        </p:spPr>
        <p:txBody>
          <a:bodyPr vert="horz" lIns="91440" tIns="45720" rIns="91440" bIns="45720" rtlCol="0" anchor="ctr"/>
          <a:lstStyle>
            <a:lvl1pPr algn="r">
              <a:defRPr sz="800">
                <a:solidFill>
                  <a:schemeClr val="tx1">
                    <a:tint val="75000"/>
                  </a:schemeClr>
                </a:solidFill>
              </a:defRPr>
            </a:lvl1pPr>
          </a:lstStyle>
          <a:p>
            <a:fld id="{1BB0B505-5A34-8746-A5A9-793D5E51FFCB}" type="slidenum">
              <a:rPr lang="en-US" smtClean="0"/>
              <a:pPr/>
              <a:t>‹#›</a:t>
            </a:fld>
            <a:endParaRPr lang="en-US" dirty="0"/>
          </a:p>
        </p:txBody>
      </p:sp>
      <p:sp>
        <p:nvSpPr>
          <p:cNvPr id="18" name="Text Placeholder 13"/>
          <p:cNvSpPr>
            <a:spLocks noGrp="1"/>
          </p:cNvSpPr>
          <p:nvPr>
            <p:ph type="body" sz="quarter" idx="17" hasCustomPrompt="1"/>
          </p:nvPr>
        </p:nvSpPr>
        <p:spPr>
          <a:xfrm>
            <a:off x="474135" y="917222"/>
            <a:ext cx="8231188" cy="327905"/>
          </a:xfrm>
          <a:prstGeom prst="rect">
            <a:avLst/>
          </a:prstGeom>
        </p:spPr>
        <p:txBody>
          <a:bodyPr vert="horz"/>
          <a:lstStyle>
            <a:lvl1pPr marL="0" indent="0">
              <a:buFontTx/>
              <a:buNone/>
              <a:defRPr sz="2000" baseline="0">
                <a:solidFill>
                  <a:srgbClr val="000000"/>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en-US" dirty="0"/>
              <a:t>Click to Edit Subhead</a:t>
            </a:r>
          </a:p>
        </p:txBody>
      </p:sp>
      <p:sp>
        <p:nvSpPr>
          <p:cNvPr id="19" name="Title 1"/>
          <p:cNvSpPr>
            <a:spLocks noGrp="1"/>
          </p:cNvSpPr>
          <p:nvPr>
            <p:ph type="ctrTitle" hasCustomPrompt="1"/>
          </p:nvPr>
        </p:nvSpPr>
        <p:spPr>
          <a:xfrm>
            <a:off x="454026" y="454025"/>
            <a:ext cx="8232774" cy="436031"/>
          </a:xfrm>
          <a:prstGeom prst="rect">
            <a:avLst/>
          </a:prstGeom>
        </p:spPr>
        <p:txBody>
          <a:bodyPr anchor="t">
            <a:noAutofit/>
          </a:bodyPr>
          <a:lstStyle>
            <a:lvl1pPr algn="l">
              <a:defRPr sz="2800" b="1" i="0" cap="none">
                <a:solidFill>
                  <a:srgbClr val="000000"/>
                </a:solidFill>
                <a:latin typeface="Arial"/>
                <a:cs typeface="Arial"/>
              </a:defRPr>
            </a:lvl1pPr>
          </a:lstStyle>
          <a:p>
            <a:r>
              <a:rPr lang="en-US" dirty="0"/>
              <a:t>Click to Edit Header</a:t>
            </a:r>
          </a:p>
        </p:txBody>
      </p:sp>
      <p:sp>
        <p:nvSpPr>
          <p:cNvPr id="3" name="Text Placeholder 2"/>
          <p:cNvSpPr>
            <a:spLocks noGrp="1"/>
          </p:cNvSpPr>
          <p:nvPr>
            <p:ph type="body" sz="quarter" idx="18"/>
          </p:nvPr>
        </p:nvSpPr>
        <p:spPr>
          <a:xfrm>
            <a:off x="4678362" y="1476963"/>
            <a:ext cx="4008438" cy="4815887"/>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4"/>
          <p:cNvSpPr>
            <a:spLocks noGrp="1"/>
          </p:cNvSpPr>
          <p:nvPr>
            <p:ph sz="quarter" idx="20"/>
          </p:nvPr>
        </p:nvSpPr>
        <p:spPr>
          <a:xfrm>
            <a:off x="454025" y="1476375"/>
            <a:ext cx="4023901" cy="4816475"/>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96438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91111323"/>
      </p:ext>
    </p:extLst>
  </p:cSld>
  <p:clrMap bg1="lt1" tx1="dk1" bg2="lt2" tx2="dk2" accent1="accent1" accent2="accent2" accent3="accent3" accent4="accent4" accent5="accent5" accent6="accent6" hlink="hlink" folHlink="folHlink"/>
  <p:sldLayoutIdLst>
    <p:sldLayoutId id="2147483694" r:id="rId1"/>
    <p:sldLayoutId id="2147483699" r:id="rId2"/>
    <p:sldLayoutId id="2147483696" r:id="rId3"/>
    <p:sldLayoutId id="2147483697" r:id="rId4"/>
    <p:sldLayoutId id="2147483655" r:id="rId5"/>
    <p:sldLayoutId id="2147483700" r:id="rId6"/>
    <p:sldLayoutId id="2147483658" r:id="rId7"/>
    <p:sldLayoutId id="2147483649" r:id="rId8"/>
    <p:sldLayoutId id="2147483651" r:id="rId9"/>
    <p:sldLayoutId id="2147483698" r:id="rId10"/>
    <p:sldLayoutId id="2147483703" r:id="rId11"/>
  </p:sldLayoutIdLst>
  <p:hf hd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8.xml"/><Relationship Id="rId5" Type="http://schemas.openxmlformats.org/officeDocument/2006/relationships/image" Target="../media/image24.png"/><Relationship Id="rId4" Type="http://schemas.openxmlformats.org/officeDocument/2006/relationships/image" Target="../media/image23.emf"/></Relationships>
</file>

<file path=ppt/slides/_rels/slide1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sv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2010_0210_alt-v1rgb.png"/>
          <p:cNvPicPr>
            <a:picLocks noChangeAspect="1"/>
          </p:cNvPicPr>
          <p:nvPr/>
        </p:nvPicPr>
        <p:blipFill rotWithShape="1">
          <a:blip r:embed="rId2">
            <a:extLst>
              <a:ext uri="{28A0092B-C50C-407E-A947-70E740481C1C}">
                <a14:useLocalDpi xmlns:a14="http://schemas.microsoft.com/office/drawing/2010/main" val="0"/>
              </a:ext>
            </a:extLst>
          </a:blip>
          <a:srcRect t="41030" b="4746"/>
          <a:stretch/>
        </p:blipFill>
        <p:spPr>
          <a:xfrm>
            <a:off x="-12094" y="0"/>
            <a:ext cx="9188970" cy="4559905"/>
          </a:xfrm>
          <a:prstGeom prst="rect">
            <a:avLst/>
          </a:prstGeom>
        </p:spPr>
      </p:pic>
      <p:sp>
        <p:nvSpPr>
          <p:cNvPr id="6" name="Text Placeholder 1"/>
          <p:cNvSpPr txBox="1">
            <a:spLocks/>
          </p:cNvSpPr>
          <p:nvPr/>
        </p:nvSpPr>
        <p:spPr>
          <a:xfrm>
            <a:off x="281519" y="4959047"/>
            <a:ext cx="8544170" cy="1659063"/>
          </a:xfrm>
          <a:prstGeom prst="rect">
            <a:avLst/>
          </a:prstGeom>
        </p:spPr>
        <p:txBody>
          <a:bodyPr lIns="91418" tIns="45709" rIns="91418" bIns="45709" anchor="t"/>
          <a:lstStyle>
            <a:lvl1pPr marL="0" indent="0" algn="l" defTabSz="457092" rtl="0" eaLnBrk="1" latinLnBrk="0" hangingPunct="1">
              <a:spcBef>
                <a:spcPct val="20000"/>
              </a:spcBef>
              <a:buFont typeface="Arial"/>
              <a:buNone/>
              <a:defRPr sz="2800" b="0" kern="1200" baseline="0">
                <a:solidFill>
                  <a:schemeClr val="tx1"/>
                </a:solidFill>
                <a:latin typeface="+mn-lt"/>
                <a:ea typeface="+mn-ea"/>
                <a:cs typeface="+mn-cs"/>
              </a:defRPr>
            </a:lvl1pPr>
            <a:lvl2pPr marL="457092" indent="0" algn="l" defTabSz="457092" rtl="0" eaLnBrk="1" latinLnBrk="0" hangingPunct="1">
              <a:spcBef>
                <a:spcPct val="20000"/>
              </a:spcBef>
              <a:buFont typeface="Arial"/>
              <a:buNone/>
              <a:defRPr sz="2000" b="1" kern="1200">
                <a:solidFill>
                  <a:schemeClr val="tx1"/>
                </a:solidFill>
                <a:latin typeface="+mn-lt"/>
                <a:ea typeface="+mn-ea"/>
                <a:cs typeface="+mn-cs"/>
              </a:defRPr>
            </a:lvl2pPr>
            <a:lvl3pPr marL="914186" indent="0" algn="l" defTabSz="457092" rtl="0" eaLnBrk="1" latinLnBrk="0" hangingPunct="1">
              <a:spcBef>
                <a:spcPct val="20000"/>
              </a:spcBef>
              <a:buFont typeface="Arial"/>
              <a:buNone/>
              <a:defRPr sz="1800" b="1" kern="1200">
                <a:solidFill>
                  <a:schemeClr val="tx1"/>
                </a:solidFill>
                <a:latin typeface="+mn-lt"/>
                <a:ea typeface="+mn-ea"/>
                <a:cs typeface="+mn-cs"/>
              </a:defRPr>
            </a:lvl3pPr>
            <a:lvl4pPr marL="1371279" indent="0" algn="l" defTabSz="457092" rtl="0" eaLnBrk="1" latinLnBrk="0" hangingPunct="1">
              <a:spcBef>
                <a:spcPct val="20000"/>
              </a:spcBef>
              <a:buFont typeface="Arial"/>
              <a:buNone/>
              <a:defRPr sz="1600" b="1" kern="1200">
                <a:solidFill>
                  <a:schemeClr val="tx1"/>
                </a:solidFill>
                <a:latin typeface="+mn-lt"/>
                <a:ea typeface="+mn-ea"/>
                <a:cs typeface="+mn-cs"/>
              </a:defRPr>
            </a:lvl4pPr>
            <a:lvl5pPr marL="1828373" indent="0" algn="l" defTabSz="457092" rtl="0" eaLnBrk="1" latinLnBrk="0" hangingPunct="1">
              <a:spcBef>
                <a:spcPct val="20000"/>
              </a:spcBef>
              <a:buFont typeface="Arial"/>
              <a:buNone/>
              <a:defRPr sz="1600" b="1" kern="1200">
                <a:solidFill>
                  <a:schemeClr val="tx1"/>
                </a:solidFill>
                <a:latin typeface="+mn-lt"/>
                <a:ea typeface="+mn-ea"/>
                <a:cs typeface="+mn-cs"/>
              </a:defRPr>
            </a:lvl5pPr>
            <a:lvl6pPr marL="2285466" indent="0" algn="l" defTabSz="457092" rtl="0" eaLnBrk="1" latinLnBrk="0" hangingPunct="1">
              <a:spcBef>
                <a:spcPct val="20000"/>
              </a:spcBef>
              <a:buFont typeface="Arial"/>
              <a:buNone/>
              <a:defRPr sz="1600" b="1" kern="1200">
                <a:solidFill>
                  <a:schemeClr val="tx1"/>
                </a:solidFill>
                <a:latin typeface="+mn-lt"/>
                <a:ea typeface="+mn-ea"/>
                <a:cs typeface="+mn-cs"/>
              </a:defRPr>
            </a:lvl6pPr>
            <a:lvl7pPr marL="2742558" indent="0" algn="l" defTabSz="457092" rtl="0" eaLnBrk="1" latinLnBrk="0" hangingPunct="1">
              <a:spcBef>
                <a:spcPct val="20000"/>
              </a:spcBef>
              <a:buFont typeface="Arial"/>
              <a:buNone/>
              <a:defRPr sz="1600" b="1" kern="1200">
                <a:solidFill>
                  <a:schemeClr val="tx1"/>
                </a:solidFill>
                <a:latin typeface="+mn-lt"/>
                <a:ea typeface="+mn-ea"/>
                <a:cs typeface="+mn-cs"/>
              </a:defRPr>
            </a:lvl7pPr>
            <a:lvl8pPr marL="3199652" indent="0" algn="l" defTabSz="457092" rtl="0" eaLnBrk="1" latinLnBrk="0" hangingPunct="1">
              <a:spcBef>
                <a:spcPct val="20000"/>
              </a:spcBef>
              <a:buFont typeface="Arial"/>
              <a:buNone/>
              <a:defRPr sz="1600" b="1" kern="1200">
                <a:solidFill>
                  <a:schemeClr val="tx1"/>
                </a:solidFill>
                <a:latin typeface="+mn-lt"/>
                <a:ea typeface="+mn-ea"/>
                <a:cs typeface="+mn-cs"/>
              </a:defRPr>
            </a:lvl8pPr>
            <a:lvl9pPr marL="3656744" indent="0" algn="l" defTabSz="457092" rtl="0" eaLnBrk="1" latinLnBrk="0" hangingPunct="1">
              <a:spcBef>
                <a:spcPct val="20000"/>
              </a:spcBef>
              <a:buFont typeface="Arial"/>
              <a:buNone/>
              <a:defRPr sz="1600" b="1" kern="1200">
                <a:solidFill>
                  <a:schemeClr val="tx1"/>
                </a:solidFill>
                <a:latin typeface="+mn-lt"/>
                <a:ea typeface="+mn-ea"/>
                <a:cs typeface="+mn-cs"/>
              </a:defRPr>
            </a:lvl9pPr>
          </a:lstStyle>
          <a:p>
            <a:pPr algn="r"/>
            <a:r>
              <a:rPr lang="en-US" b="1" dirty="0">
                <a:solidFill>
                  <a:srgbClr val="000000"/>
                </a:solidFill>
              </a:rPr>
              <a:t>10. Noise, Distortions, and the MNF Transform</a:t>
            </a:r>
          </a:p>
          <a:p>
            <a:pPr algn="r"/>
            <a:r>
              <a:rPr lang="en-US" sz="1600" dirty="0">
                <a:solidFill>
                  <a:srgbClr val="000000"/>
                </a:solidFill>
              </a:rPr>
              <a:t>Dr. David R. Thompson</a:t>
            </a:r>
          </a:p>
          <a:p>
            <a:pPr algn="r"/>
            <a:r>
              <a:rPr lang="en-US" sz="1600" dirty="0">
                <a:solidFill>
                  <a:srgbClr val="000000"/>
                </a:solidFill>
              </a:rPr>
              <a:t>Jet Propulsion Laboratory, Imaging Spectroscopy Group</a:t>
            </a:r>
          </a:p>
          <a:p>
            <a:pPr algn="r"/>
            <a:r>
              <a:rPr lang="en-US" sz="1600" dirty="0">
                <a:solidFill>
                  <a:srgbClr val="000000"/>
                </a:solidFill>
              </a:rPr>
              <a:t>July 20, 2019</a:t>
            </a:r>
          </a:p>
        </p:txBody>
      </p:sp>
      <p:pic>
        <p:nvPicPr>
          <p:cNvPr id="9" name="Picture 8" descr="Tribrand_BlackText_RGB_022615.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518" y="5810555"/>
            <a:ext cx="3185337" cy="707853"/>
          </a:xfrm>
          <a:prstGeom prst="rect">
            <a:avLst/>
          </a:prstGeom>
        </p:spPr>
      </p:pic>
    </p:spTree>
    <p:extLst>
      <p:ext uri="{BB962C8B-B14F-4D97-AF65-F5344CB8AC3E}">
        <p14:creationId xmlns:p14="http://schemas.microsoft.com/office/powerpoint/2010/main" val="1131629985"/>
      </p:ext>
    </p:extLst>
  </p:cSld>
  <p:clrMapOvr>
    <a:masterClrMapping/>
  </p:clrMapOvr>
  <mc:AlternateContent xmlns:mc="http://schemas.openxmlformats.org/markup-compatibility/2006" xmlns:p14="http://schemas.microsoft.com/office/powerpoint/2010/main">
    <mc:Choice Requires="p14">
      <p:transition spd="slow" p14:dur="2000" advTm="30257"/>
    </mc:Choice>
    <mc:Fallback xmlns="">
      <p:transition spd="slow" advTm="30257"/>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E6D737-B6BE-BB45-BD0A-308284CB3D18}"/>
              </a:ext>
            </a:extLst>
          </p:cNvPr>
          <p:cNvSpPr>
            <a:spLocks noGrp="1"/>
          </p:cNvSpPr>
          <p:nvPr>
            <p:ph type="dt" sz="half" idx="2"/>
          </p:nvPr>
        </p:nvSpPr>
        <p:spPr/>
        <p:txBody>
          <a:bodyPr/>
          <a:lstStyle/>
          <a:p>
            <a:fld id="{19059775-4C50-7649-BF01-EFEDA658CA53}" type="datetime1">
              <a:rPr lang="en-US" smtClean="0"/>
              <a:t>9/13/20</a:t>
            </a:fld>
            <a:endParaRPr lang="en-US" dirty="0"/>
          </a:p>
        </p:txBody>
      </p:sp>
      <p:sp>
        <p:nvSpPr>
          <p:cNvPr id="3" name="Footer Placeholder 2">
            <a:extLst>
              <a:ext uri="{FF2B5EF4-FFF2-40B4-BE49-F238E27FC236}">
                <a16:creationId xmlns:a16="http://schemas.microsoft.com/office/drawing/2014/main" id="{F155C30C-C5D9-C24B-B4A7-E79C0D715EF0}"/>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A1DA9027-B824-1F46-AAF7-1FADFC9A8886}"/>
              </a:ext>
            </a:extLst>
          </p:cNvPr>
          <p:cNvSpPr>
            <a:spLocks noGrp="1"/>
          </p:cNvSpPr>
          <p:nvPr>
            <p:ph type="sldNum" sz="quarter" idx="4"/>
          </p:nvPr>
        </p:nvSpPr>
        <p:spPr/>
        <p:txBody>
          <a:bodyPr/>
          <a:lstStyle/>
          <a:p>
            <a:fld id="{1BB0B505-5A34-8746-A5A9-793D5E51FFCB}" type="slidenum">
              <a:rPr lang="en-US" smtClean="0"/>
              <a:pPr/>
              <a:t>10</a:t>
            </a:fld>
            <a:endParaRPr lang="en-US" dirty="0"/>
          </a:p>
        </p:txBody>
      </p:sp>
      <p:sp>
        <p:nvSpPr>
          <p:cNvPr id="6" name="Title 5">
            <a:extLst>
              <a:ext uri="{FF2B5EF4-FFF2-40B4-BE49-F238E27FC236}">
                <a16:creationId xmlns:a16="http://schemas.microsoft.com/office/drawing/2014/main" id="{6051DA0C-FF6F-7841-A270-5CCB638D18EF}"/>
              </a:ext>
            </a:extLst>
          </p:cNvPr>
          <p:cNvSpPr>
            <a:spLocks noGrp="1"/>
          </p:cNvSpPr>
          <p:nvPr>
            <p:ph type="ctrTitle"/>
          </p:nvPr>
        </p:nvSpPr>
        <p:spPr/>
        <p:txBody>
          <a:bodyPr/>
          <a:lstStyle/>
          <a:p>
            <a:r>
              <a:rPr lang="en-US" dirty="0"/>
              <a:t>Tuned grating efficiencies</a:t>
            </a:r>
          </a:p>
        </p:txBody>
      </p:sp>
      <p:pic>
        <p:nvPicPr>
          <p:cNvPr id="9" name="Picture 8">
            <a:extLst>
              <a:ext uri="{FF2B5EF4-FFF2-40B4-BE49-F238E27FC236}">
                <a16:creationId xmlns:a16="http://schemas.microsoft.com/office/drawing/2014/main" id="{97AA17F7-ACCF-3444-84E1-E4A541D39217}"/>
              </a:ext>
            </a:extLst>
          </p:cNvPr>
          <p:cNvPicPr>
            <a:picLocks noChangeAspect="1"/>
          </p:cNvPicPr>
          <p:nvPr/>
        </p:nvPicPr>
        <p:blipFill>
          <a:blip r:embed="rId2"/>
          <a:stretch>
            <a:fillRect/>
          </a:stretch>
        </p:blipFill>
        <p:spPr>
          <a:xfrm>
            <a:off x="1133476" y="1150018"/>
            <a:ext cx="6501715" cy="4811614"/>
          </a:xfrm>
          <a:prstGeom prst="rect">
            <a:avLst/>
          </a:prstGeom>
        </p:spPr>
      </p:pic>
      <p:sp>
        <p:nvSpPr>
          <p:cNvPr id="10" name="Text Placeholder 4">
            <a:extLst>
              <a:ext uri="{FF2B5EF4-FFF2-40B4-BE49-F238E27FC236}">
                <a16:creationId xmlns:a16="http://schemas.microsoft.com/office/drawing/2014/main" id="{9C694352-038F-C44D-B3D5-9CFFE7C11C9C}"/>
              </a:ext>
            </a:extLst>
          </p:cNvPr>
          <p:cNvSpPr>
            <a:spLocks noGrp="1"/>
          </p:cNvSpPr>
          <p:nvPr>
            <p:ph type="body" sz="quarter" idx="14"/>
          </p:nvPr>
        </p:nvSpPr>
        <p:spPr>
          <a:xfrm>
            <a:off x="454026" y="6063301"/>
            <a:ext cx="8231188" cy="327905"/>
          </a:xfrm>
        </p:spPr>
        <p:txBody>
          <a:bodyPr/>
          <a:lstStyle/>
          <a:p>
            <a:r>
              <a:rPr lang="en-US" dirty="0"/>
              <a:t>From Mouroulis et al., OE 2016</a:t>
            </a:r>
          </a:p>
        </p:txBody>
      </p:sp>
    </p:spTree>
    <p:extLst>
      <p:ext uri="{BB962C8B-B14F-4D97-AF65-F5344CB8AC3E}">
        <p14:creationId xmlns:p14="http://schemas.microsoft.com/office/powerpoint/2010/main" val="1824175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8C11126-326D-5C46-A364-EA740EBC65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3476" y="3386502"/>
            <a:ext cx="6581226" cy="2765030"/>
          </a:xfrm>
          <a:prstGeom prst="rect">
            <a:avLst/>
          </a:prstGeom>
        </p:spPr>
      </p:pic>
      <p:sp>
        <p:nvSpPr>
          <p:cNvPr id="24" name="Content Placeholder 2">
            <a:extLst>
              <a:ext uri="{FF2B5EF4-FFF2-40B4-BE49-F238E27FC236}">
                <a16:creationId xmlns:a16="http://schemas.microsoft.com/office/drawing/2014/main" id="{E0C8E00A-1597-3949-A18E-CB35C3AA651C}"/>
              </a:ext>
            </a:extLst>
          </p:cNvPr>
          <p:cNvSpPr>
            <a:spLocks noGrp="1"/>
          </p:cNvSpPr>
          <p:nvPr>
            <p:ph type="body" sz="quarter" idx="14"/>
          </p:nvPr>
        </p:nvSpPr>
        <p:spPr>
          <a:xfrm>
            <a:off x="454026" y="1081175"/>
            <a:ext cx="8231188" cy="327905"/>
          </a:xfrm>
        </p:spPr>
        <p:txBody>
          <a:bodyPr/>
          <a:lstStyle/>
          <a:p>
            <a:pPr indent="0">
              <a:spcBef>
                <a:spcPts val="0"/>
              </a:spcBef>
              <a:buNone/>
            </a:pPr>
            <a:r>
              <a:rPr lang="en-US" sz="1800" b="1" dirty="0"/>
              <a:t>This panel shows in-flight estimates of calibration drift in the PRISM imaging spectrometer.  Vertical lines relate to FPA electronic effects.  </a:t>
            </a:r>
          </a:p>
          <a:p>
            <a:pPr indent="0">
              <a:spcBef>
                <a:spcPts val="0"/>
              </a:spcBef>
              <a:buNone/>
            </a:pPr>
            <a:endParaRPr lang="en-US" sz="1800" b="1" dirty="0"/>
          </a:p>
          <a:p>
            <a:pPr indent="0">
              <a:spcBef>
                <a:spcPts val="0"/>
              </a:spcBef>
              <a:buNone/>
            </a:pPr>
            <a:r>
              <a:rPr lang="en-US" sz="1800" b="1" dirty="0"/>
              <a:t>Estimating this from flight data p</a:t>
            </a:r>
            <a:r>
              <a:rPr lang="en-US" sz="1800" b="1" dirty="0">
                <a:latin typeface="+mn-lt"/>
              </a:rPr>
              <a:t>ermits updated synthetic flat field and per-element instrument noise estimation.   We image a uniform target area, and then calculate the systematic differences between neighboring pixels on the focal plane array.</a:t>
            </a:r>
          </a:p>
        </p:txBody>
      </p:sp>
      <p:sp>
        <p:nvSpPr>
          <p:cNvPr id="11" name="Title 10">
            <a:extLst>
              <a:ext uri="{FF2B5EF4-FFF2-40B4-BE49-F238E27FC236}">
                <a16:creationId xmlns:a16="http://schemas.microsoft.com/office/drawing/2014/main" id="{F93412B6-E7DD-6F49-B03A-B0BBA2C627D5}"/>
              </a:ext>
            </a:extLst>
          </p:cNvPr>
          <p:cNvSpPr>
            <a:spLocks noGrp="1"/>
          </p:cNvSpPr>
          <p:nvPr>
            <p:ph type="ctrTitle"/>
          </p:nvPr>
        </p:nvSpPr>
        <p:spPr/>
        <p:txBody>
          <a:bodyPr/>
          <a:lstStyle/>
          <a:p>
            <a:r>
              <a:rPr lang="en-US" dirty="0">
                <a:solidFill>
                  <a:schemeClr val="accent5">
                    <a:lumMod val="50000"/>
                  </a:schemeClr>
                </a:solidFill>
              </a:rPr>
              <a:t>Bonus: accounting for relative calibration drift</a:t>
            </a:r>
            <a:endParaRPr lang="en-US" dirty="0"/>
          </a:p>
        </p:txBody>
      </p:sp>
      <p:sp>
        <p:nvSpPr>
          <p:cNvPr id="12" name="Rectangle 11">
            <a:extLst>
              <a:ext uri="{FF2B5EF4-FFF2-40B4-BE49-F238E27FC236}">
                <a16:creationId xmlns:a16="http://schemas.microsoft.com/office/drawing/2014/main" id="{62C87045-AB2B-6B4E-A35A-0C59AFF189D7}"/>
              </a:ext>
            </a:extLst>
          </p:cNvPr>
          <p:cNvSpPr/>
          <p:nvPr/>
        </p:nvSpPr>
        <p:spPr>
          <a:xfrm>
            <a:off x="3595452" y="6151532"/>
            <a:ext cx="5461000" cy="276999"/>
          </a:xfrm>
          <a:prstGeom prst="rect">
            <a:avLst/>
          </a:prstGeom>
        </p:spPr>
        <p:txBody>
          <a:bodyPr wrap="square">
            <a:spAutoFit/>
          </a:bodyPr>
          <a:lstStyle/>
          <a:p>
            <a:r>
              <a:rPr lang="en-US" sz="1200" dirty="0"/>
              <a:t>[Thompson et al., </a:t>
            </a:r>
            <a:r>
              <a:rPr lang="en-US" sz="1200" i="1" dirty="0"/>
              <a:t>Remote Sensing of Environment </a:t>
            </a:r>
            <a:r>
              <a:rPr lang="en-US" sz="1200" dirty="0"/>
              <a:t>231, 2019]</a:t>
            </a:r>
          </a:p>
        </p:txBody>
      </p:sp>
      <p:sp>
        <p:nvSpPr>
          <p:cNvPr id="2" name="Date Placeholder 1">
            <a:extLst>
              <a:ext uri="{FF2B5EF4-FFF2-40B4-BE49-F238E27FC236}">
                <a16:creationId xmlns:a16="http://schemas.microsoft.com/office/drawing/2014/main" id="{31E7ED5E-E778-644A-8A2E-C87AAAF91F39}"/>
              </a:ext>
            </a:extLst>
          </p:cNvPr>
          <p:cNvSpPr>
            <a:spLocks noGrp="1"/>
          </p:cNvSpPr>
          <p:nvPr>
            <p:ph type="dt" sz="half" idx="2"/>
          </p:nvPr>
        </p:nvSpPr>
        <p:spPr/>
        <p:txBody>
          <a:bodyPr/>
          <a:lstStyle/>
          <a:p>
            <a:fld id="{12805134-0741-364A-94D5-0A535465F650}" type="datetime1">
              <a:rPr lang="en-US" smtClean="0"/>
              <a:t>9/13/20</a:t>
            </a:fld>
            <a:endParaRPr lang="en-US" dirty="0"/>
          </a:p>
        </p:txBody>
      </p:sp>
      <p:sp>
        <p:nvSpPr>
          <p:cNvPr id="3" name="Footer Placeholder 2">
            <a:extLst>
              <a:ext uri="{FF2B5EF4-FFF2-40B4-BE49-F238E27FC236}">
                <a16:creationId xmlns:a16="http://schemas.microsoft.com/office/drawing/2014/main" id="{251DE6A3-1E95-4146-8FE8-EB2F007CDBEF}"/>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CFD17B05-2C3B-1C45-A721-644055247DC9}"/>
              </a:ext>
            </a:extLst>
          </p:cNvPr>
          <p:cNvSpPr>
            <a:spLocks noGrp="1"/>
          </p:cNvSpPr>
          <p:nvPr>
            <p:ph type="sldNum" sz="quarter" idx="4"/>
          </p:nvPr>
        </p:nvSpPr>
        <p:spPr/>
        <p:txBody>
          <a:bodyPr/>
          <a:lstStyle/>
          <a:p>
            <a:fld id="{1BB0B505-5A34-8746-A5A9-793D5E51FFCB}" type="slidenum">
              <a:rPr lang="en-US" smtClean="0"/>
              <a:pPr/>
              <a:t>11</a:t>
            </a:fld>
            <a:endParaRPr lang="en-US" dirty="0"/>
          </a:p>
        </p:txBody>
      </p:sp>
    </p:spTree>
    <p:extLst>
      <p:ext uri="{BB962C8B-B14F-4D97-AF65-F5344CB8AC3E}">
        <p14:creationId xmlns:p14="http://schemas.microsoft.com/office/powerpoint/2010/main" val="3129897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162D9E-51BF-C14A-8D5F-C907470BB48A}"/>
              </a:ext>
            </a:extLst>
          </p:cNvPr>
          <p:cNvSpPr>
            <a:spLocks noGrp="1"/>
          </p:cNvSpPr>
          <p:nvPr>
            <p:ph type="dt" sz="half" idx="2"/>
          </p:nvPr>
        </p:nvSpPr>
        <p:spPr/>
        <p:txBody>
          <a:bodyPr/>
          <a:lstStyle/>
          <a:p>
            <a:fld id="{840517FD-CC62-3941-B741-E965A79E54F2}" type="datetime1">
              <a:rPr lang="en-US" smtClean="0"/>
              <a:t>9/13/20</a:t>
            </a:fld>
            <a:endParaRPr lang="en-US" dirty="0"/>
          </a:p>
        </p:txBody>
      </p:sp>
      <p:sp>
        <p:nvSpPr>
          <p:cNvPr id="3" name="Footer Placeholder 2">
            <a:extLst>
              <a:ext uri="{FF2B5EF4-FFF2-40B4-BE49-F238E27FC236}">
                <a16:creationId xmlns:a16="http://schemas.microsoft.com/office/drawing/2014/main" id="{734C1872-C15A-874A-BBF6-FC75E8A0EA74}"/>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9AE5473F-1646-9D45-97B8-CDE16A3893D7}"/>
              </a:ext>
            </a:extLst>
          </p:cNvPr>
          <p:cNvSpPr>
            <a:spLocks noGrp="1"/>
          </p:cNvSpPr>
          <p:nvPr>
            <p:ph type="sldNum" sz="quarter" idx="4"/>
          </p:nvPr>
        </p:nvSpPr>
        <p:spPr/>
        <p:txBody>
          <a:bodyPr/>
          <a:lstStyle/>
          <a:p>
            <a:fld id="{1BB0B505-5A34-8746-A5A9-793D5E51FFCB}" type="slidenum">
              <a:rPr lang="en-US" smtClean="0"/>
              <a:pPr/>
              <a:t>12</a:t>
            </a:fld>
            <a:endParaRPr lang="en-US" dirty="0"/>
          </a:p>
        </p:txBody>
      </p:sp>
      <p:sp>
        <p:nvSpPr>
          <p:cNvPr id="6" name="Title 5">
            <a:extLst>
              <a:ext uri="{FF2B5EF4-FFF2-40B4-BE49-F238E27FC236}">
                <a16:creationId xmlns:a16="http://schemas.microsoft.com/office/drawing/2014/main" id="{B0CDB58D-B824-AB4B-AF74-FFD52541CD30}"/>
              </a:ext>
            </a:extLst>
          </p:cNvPr>
          <p:cNvSpPr>
            <a:spLocks noGrp="1"/>
          </p:cNvSpPr>
          <p:nvPr>
            <p:ph type="ctrTitle"/>
          </p:nvPr>
        </p:nvSpPr>
        <p:spPr/>
        <p:txBody>
          <a:bodyPr/>
          <a:lstStyle/>
          <a:p>
            <a:r>
              <a:rPr lang="en-US" dirty="0"/>
              <a:t>There are many other potential error sources</a:t>
            </a:r>
          </a:p>
        </p:txBody>
      </p:sp>
      <p:sp>
        <p:nvSpPr>
          <p:cNvPr id="8" name="Right Arrow 7">
            <a:extLst>
              <a:ext uri="{FF2B5EF4-FFF2-40B4-BE49-F238E27FC236}">
                <a16:creationId xmlns:a16="http://schemas.microsoft.com/office/drawing/2014/main" id="{BC82EF46-D3D8-4C42-B4FA-964EA6ED70C2}"/>
              </a:ext>
            </a:extLst>
          </p:cNvPr>
          <p:cNvSpPr/>
          <p:nvPr/>
        </p:nvSpPr>
        <p:spPr>
          <a:xfrm>
            <a:off x="550118" y="3015176"/>
            <a:ext cx="8248650" cy="855662"/>
          </a:xfrm>
          <a:prstGeom prst="rightArrow">
            <a:avLst/>
          </a:prstGeom>
          <a:solidFill>
            <a:schemeClr val="accent2">
              <a:alpha val="72941"/>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6CABC37-1236-F447-86FA-6DF2311A6B19}"/>
              </a:ext>
            </a:extLst>
          </p:cNvPr>
          <p:cNvSpPr txBox="1"/>
          <p:nvPr/>
        </p:nvSpPr>
        <p:spPr>
          <a:xfrm>
            <a:off x="677714" y="3314791"/>
            <a:ext cx="1912065" cy="276999"/>
          </a:xfrm>
          <a:prstGeom prst="rect">
            <a:avLst/>
          </a:prstGeom>
          <a:noFill/>
        </p:spPr>
        <p:txBody>
          <a:bodyPr wrap="square" rtlCol="0">
            <a:spAutoFit/>
          </a:bodyPr>
          <a:lstStyle/>
          <a:p>
            <a:pPr algn="ctr"/>
            <a:r>
              <a:rPr lang="en-US" sz="1200" b="1" dirty="0">
                <a:latin typeface="+mn-lt"/>
              </a:rPr>
              <a:t>Raw Digital Numbers</a:t>
            </a:r>
          </a:p>
        </p:txBody>
      </p:sp>
      <p:sp>
        <p:nvSpPr>
          <p:cNvPr id="10" name="TextBox 9">
            <a:extLst>
              <a:ext uri="{FF2B5EF4-FFF2-40B4-BE49-F238E27FC236}">
                <a16:creationId xmlns:a16="http://schemas.microsoft.com/office/drawing/2014/main" id="{923D7726-90A8-124C-BD3A-F3A6DE79E500}"/>
              </a:ext>
            </a:extLst>
          </p:cNvPr>
          <p:cNvSpPr txBox="1"/>
          <p:nvPr/>
        </p:nvSpPr>
        <p:spPr>
          <a:xfrm>
            <a:off x="2849368" y="3311537"/>
            <a:ext cx="1947345" cy="276999"/>
          </a:xfrm>
          <a:prstGeom prst="rect">
            <a:avLst/>
          </a:prstGeom>
          <a:noFill/>
        </p:spPr>
        <p:txBody>
          <a:bodyPr wrap="square" rtlCol="0">
            <a:spAutoFit/>
          </a:bodyPr>
          <a:lstStyle/>
          <a:p>
            <a:pPr algn="ctr"/>
            <a:r>
              <a:rPr lang="en-US" sz="1200" b="1" dirty="0">
                <a:latin typeface="+mn-lt"/>
              </a:rPr>
              <a:t>Radiance at sensor </a:t>
            </a:r>
          </a:p>
        </p:txBody>
      </p:sp>
      <p:pic>
        <p:nvPicPr>
          <p:cNvPr id="11" name="Picture 20" descr="ang20140612t202943_reflectance.pdf">
            <a:extLst>
              <a:ext uri="{FF2B5EF4-FFF2-40B4-BE49-F238E27FC236}">
                <a16:creationId xmlns:a16="http://schemas.microsoft.com/office/drawing/2014/main" id="{7482A8DA-FE28-204C-A325-5A861A596D1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62981" y="1530805"/>
            <a:ext cx="2182217" cy="17721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2" name="Picture 17" descr="ang20140612t202943_radiance.pdf">
            <a:extLst>
              <a:ext uri="{FF2B5EF4-FFF2-40B4-BE49-F238E27FC236}">
                <a16:creationId xmlns:a16="http://schemas.microsoft.com/office/drawing/2014/main" id="{DA337FB3-68E3-7B4C-923F-843E1EF4961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76855" y="1530806"/>
            <a:ext cx="2168102" cy="17613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18" descr="ang20140612t202943_raw.pdf">
            <a:extLst>
              <a:ext uri="{FF2B5EF4-FFF2-40B4-BE49-F238E27FC236}">
                <a16:creationId xmlns:a16="http://schemas.microsoft.com/office/drawing/2014/main" id="{4FF95506-30EB-AB49-8F4F-356F1666C2A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54026" y="1548196"/>
            <a:ext cx="2126697" cy="17265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4" name="TextBox 13">
            <a:extLst>
              <a:ext uri="{FF2B5EF4-FFF2-40B4-BE49-F238E27FC236}">
                <a16:creationId xmlns:a16="http://schemas.microsoft.com/office/drawing/2014/main" id="{A2F861A7-6173-354B-BC5D-8F0B65EDE71E}"/>
              </a:ext>
            </a:extLst>
          </p:cNvPr>
          <p:cNvSpPr txBox="1"/>
          <p:nvPr/>
        </p:nvSpPr>
        <p:spPr>
          <a:xfrm>
            <a:off x="5013515" y="3317738"/>
            <a:ext cx="2017426" cy="276999"/>
          </a:xfrm>
          <a:prstGeom prst="rect">
            <a:avLst/>
          </a:prstGeom>
          <a:noFill/>
        </p:spPr>
        <p:txBody>
          <a:bodyPr wrap="square" rtlCol="0">
            <a:spAutoFit/>
          </a:bodyPr>
          <a:lstStyle/>
          <a:p>
            <a:pPr algn="ctr"/>
            <a:r>
              <a:rPr lang="en-US" sz="1200" b="1" dirty="0">
                <a:latin typeface="+mn-lt"/>
              </a:rPr>
              <a:t>Surface Reflectance</a:t>
            </a:r>
          </a:p>
        </p:txBody>
      </p:sp>
      <p:sp>
        <p:nvSpPr>
          <p:cNvPr id="15" name="TextBox 14">
            <a:extLst>
              <a:ext uri="{FF2B5EF4-FFF2-40B4-BE49-F238E27FC236}">
                <a16:creationId xmlns:a16="http://schemas.microsoft.com/office/drawing/2014/main" id="{81E1DFA1-8A4F-E545-A115-8A3C13E59A12}"/>
              </a:ext>
            </a:extLst>
          </p:cNvPr>
          <p:cNvSpPr txBox="1"/>
          <p:nvPr/>
        </p:nvSpPr>
        <p:spPr>
          <a:xfrm>
            <a:off x="7214472" y="3322817"/>
            <a:ext cx="1682905" cy="276999"/>
          </a:xfrm>
          <a:prstGeom prst="rect">
            <a:avLst/>
          </a:prstGeom>
          <a:noFill/>
        </p:spPr>
        <p:txBody>
          <a:bodyPr wrap="square" rtlCol="0">
            <a:spAutoFit/>
          </a:bodyPr>
          <a:lstStyle/>
          <a:p>
            <a:pPr algn="ctr"/>
            <a:r>
              <a:rPr lang="en-US" sz="1200" b="1" dirty="0">
                <a:latin typeface="+mn-lt"/>
              </a:rPr>
              <a:t>Geophysical Map</a:t>
            </a:r>
          </a:p>
        </p:txBody>
      </p:sp>
      <p:sp>
        <p:nvSpPr>
          <p:cNvPr id="16" name="Title 1">
            <a:extLst>
              <a:ext uri="{FF2B5EF4-FFF2-40B4-BE49-F238E27FC236}">
                <a16:creationId xmlns:a16="http://schemas.microsoft.com/office/drawing/2014/main" id="{5149D645-951F-334E-9E53-1E3C37436860}"/>
              </a:ext>
            </a:extLst>
          </p:cNvPr>
          <p:cNvSpPr txBox="1">
            <a:spLocks/>
          </p:cNvSpPr>
          <p:nvPr/>
        </p:nvSpPr>
        <p:spPr>
          <a:xfrm>
            <a:off x="586085" y="4279033"/>
            <a:ext cx="1862577" cy="604801"/>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28600" indent="-228600">
              <a:buAutoNum type="arabicPeriod"/>
            </a:pPr>
            <a:r>
              <a:rPr lang="en-US" sz="1600" b="1" dirty="0">
                <a:latin typeface="+mn-lt"/>
              </a:rPr>
              <a:t>Quantization error (bit rate)</a:t>
            </a:r>
          </a:p>
          <a:p>
            <a:endParaRPr lang="en-US" sz="1600" b="1" dirty="0">
              <a:latin typeface="+mn-lt"/>
            </a:endParaRPr>
          </a:p>
          <a:p>
            <a:pPr algn="ctr"/>
            <a:r>
              <a:rPr lang="en-US" sz="1600" b="1" dirty="0">
                <a:latin typeface="+mn-lt"/>
              </a:rPr>
              <a:t>(Influenced by observation noise)</a:t>
            </a:r>
          </a:p>
        </p:txBody>
      </p:sp>
      <p:sp>
        <p:nvSpPr>
          <p:cNvPr id="17" name="TextBox 16">
            <a:extLst>
              <a:ext uri="{FF2B5EF4-FFF2-40B4-BE49-F238E27FC236}">
                <a16:creationId xmlns:a16="http://schemas.microsoft.com/office/drawing/2014/main" id="{632D9BAA-6F1A-574D-8105-C6340D5FF8B1}"/>
              </a:ext>
            </a:extLst>
          </p:cNvPr>
          <p:cNvSpPr txBox="1"/>
          <p:nvPr/>
        </p:nvSpPr>
        <p:spPr>
          <a:xfrm>
            <a:off x="4789439" y="3849430"/>
            <a:ext cx="2366896" cy="2554545"/>
          </a:xfrm>
          <a:prstGeom prst="rect">
            <a:avLst/>
          </a:prstGeom>
          <a:noFill/>
        </p:spPr>
        <p:txBody>
          <a:bodyPr wrap="square" rtlCol="0">
            <a:spAutoFit/>
          </a:bodyPr>
          <a:lstStyle/>
          <a:p>
            <a:pPr marL="257175" indent="-257175">
              <a:buFont typeface="+mj-lt"/>
              <a:buAutoNum type="arabicPeriod"/>
            </a:pPr>
            <a:r>
              <a:rPr lang="en-US" sz="1600" b="1" dirty="0">
                <a:latin typeface="+mn-lt"/>
              </a:rPr>
              <a:t>Atmospheric unknowns (aerosol types, gas and particle vertical profiles)</a:t>
            </a:r>
          </a:p>
          <a:p>
            <a:pPr marL="257175" indent="-257175">
              <a:buFont typeface="+mj-lt"/>
              <a:buAutoNum type="arabicPeriod"/>
            </a:pPr>
            <a:r>
              <a:rPr lang="en-US" sz="1600" b="1" dirty="0">
                <a:latin typeface="+mn-lt"/>
              </a:rPr>
              <a:t>Bi-directional reflectance</a:t>
            </a:r>
          </a:p>
          <a:p>
            <a:pPr marL="257175" indent="-257175">
              <a:buFont typeface="+mj-lt"/>
              <a:buAutoNum type="arabicPeriod"/>
            </a:pPr>
            <a:r>
              <a:rPr lang="en-US" sz="1600" b="1" dirty="0">
                <a:latin typeface="+mn-lt"/>
              </a:rPr>
              <a:t>Topographic effects</a:t>
            </a:r>
          </a:p>
          <a:p>
            <a:pPr marL="257175" indent="-257175">
              <a:buFont typeface="+mj-lt"/>
              <a:buAutoNum type="arabicPeriod"/>
            </a:pPr>
            <a:r>
              <a:rPr lang="en-US" sz="1600" b="1" dirty="0">
                <a:latin typeface="+mn-lt"/>
              </a:rPr>
              <a:t>Temporal variability</a:t>
            </a:r>
          </a:p>
        </p:txBody>
      </p:sp>
      <p:sp>
        <p:nvSpPr>
          <p:cNvPr id="18" name="TextBox 17">
            <a:extLst>
              <a:ext uri="{FF2B5EF4-FFF2-40B4-BE49-F238E27FC236}">
                <a16:creationId xmlns:a16="http://schemas.microsoft.com/office/drawing/2014/main" id="{74B3AD69-52E2-6E44-A04B-C52BD0F3E23B}"/>
              </a:ext>
            </a:extLst>
          </p:cNvPr>
          <p:cNvSpPr txBox="1"/>
          <p:nvPr/>
        </p:nvSpPr>
        <p:spPr>
          <a:xfrm>
            <a:off x="7137489" y="3907457"/>
            <a:ext cx="1666854" cy="2308324"/>
          </a:xfrm>
          <a:prstGeom prst="rect">
            <a:avLst/>
          </a:prstGeom>
          <a:noFill/>
        </p:spPr>
        <p:txBody>
          <a:bodyPr wrap="square" rtlCol="0">
            <a:spAutoFit/>
          </a:bodyPr>
          <a:lstStyle/>
          <a:p>
            <a:pPr marL="257175" indent="-257175">
              <a:buFont typeface="+mj-lt"/>
              <a:buAutoNum type="arabicPeriod"/>
            </a:pPr>
            <a:r>
              <a:rPr lang="en-US" sz="1600" b="1" dirty="0">
                <a:latin typeface="+mn-lt"/>
              </a:rPr>
              <a:t>Retrieval models</a:t>
            </a:r>
          </a:p>
          <a:p>
            <a:pPr marL="257175" indent="-257175">
              <a:buFont typeface="+mj-lt"/>
              <a:buAutoNum type="arabicPeriod"/>
            </a:pPr>
            <a:r>
              <a:rPr lang="en-US" sz="1600" b="1" dirty="0">
                <a:latin typeface="+mn-lt"/>
              </a:rPr>
              <a:t>Generalizing local parameterizations</a:t>
            </a:r>
          </a:p>
          <a:p>
            <a:pPr marL="257175" indent="-257175">
              <a:buFont typeface="+mj-lt"/>
              <a:buAutoNum type="arabicPeriod"/>
            </a:pPr>
            <a:r>
              <a:rPr lang="en-US" sz="1600" b="1" dirty="0">
                <a:latin typeface="+mn-lt"/>
              </a:rPr>
              <a:t>Diverse in-situ data sources</a:t>
            </a:r>
          </a:p>
        </p:txBody>
      </p:sp>
      <p:sp>
        <p:nvSpPr>
          <p:cNvPr id="19" name="TextBox 18">
            <a:extLst>
              <a:ext uri="{FF2B5EF4-FFF2-40B4-BE49-F238E27FC236}">
                <a16:creationId xmlns:a16="http://schemas.microsoft.com/office/drawing/2014/main" id="{B04C32D7-330B-214B-AC54-A8929622D87E}"/>
              </a:ext>
            </a:extLst>
          </p:cNvPr>
          <p:cNvSpPr txBox="1"/>
          <p:nvPr/>
        </p:nvSpPr>
        <p:spPr>
          <a:xfrm>
            <a:off x="2522744" y="3855651"/>
            <a:ext cx="2273969" cy="2554545"/>
          </a:xfrm>
          <a:prstGeom prst="rect">
            <a:avLst/>
          </a:prstGeom>
          <a:noFill/>
        </p:spPr>
        <p:txBody>
          <a:bodyPr wrap="square" rtlCol="0">
            <a:spAutoFit/>
          </a:bodyPr>
          <a:lstStyle/>
          <a:p>
            <a:pPr marL="257175" indent="-257175">
              <a:buFont typeface="+mj-lt"/>
              <a:buAutoNum type="arabicPeriod"/>
            </a:pPr>
            <a:r>
              <a:rPr lang="en-US" sz="1600" b="1" dirty="0">
                <a:latin typeface="+mn-lt"/>
              </a:rPr>
              <a:t>Detector sensitivity drift</a:t>
            </a:r>
          </a:p>
          <a:p>
            <a:pPr marL="257175" indent="-257175">
              <a:buFont typeface="+mj-lt"/>
              <a:buAutoNum type="arabicPeriod"/>
            </a:pPr>
            <a:r>
              <a:rPr lang="en-US" sz="1600" b="1" dirty="0">
                <a:latin typeface="+mn-lt"/>
              </a:rPr>
              <a:t>Transient or systematic electronic effects</a:t>
            </a:r>
          </a:p>
          <a:p>
            <a:pPr marL="257175" indent="-257175">
              <a:buFont typeface="+mj-lt"/>
              <a:buAutoNum type="arabicPeriod"/>
            </a:pPr>
            <a:r>
              <a:rPr lang="en-US" sz="1600" b="1" dirty="0">
                <a:latin typeface="+mn-lt"/>
              </a:rPr>
              <a:t>Long term degradation and contamination</a:t>
            </a:r>
          </a:p>
          <a:p>
            <a:pPr marL="257175" indent="-257175">
              <a:buFont typeface="+mj-lt"/>
              <a:buAutoNum type="arabicPeriod"/>
            </a:pPr>
            <a:r>
              <a:rPr lang="en-US" sz="1600" b="1" dirty="0">
                <a:latin typeface="+mn-lt"/>
              </a:rPr>
              <a:t>Spectral response uncertainty </a:t>
            </a:r>
          </a:p>
        </p:txBody>
      </p:sp>
      <p:pic>
        <p:nvPicPr>
          <p:cNvPr id="20" name="Picture 19">
            <a:extLst>
              <a:ext uri="{FF2B5EF4-FFF2-40B4-BE49-F238E27FC236}">
                <a16:creationId xmlns:a16="http://schemas.microsoft.com/office/drawing/2014/main" id="{4217154F-2E54-FE4C-8FD5-26D8165C4E08}"/>
              </a:ext>
            </a:extLst>
          </p:cNvPr>
          <p:cNvPicPr>
            <a:picLocks noChangeAspect="1"/>
          </p:cNvPicPr>
          <p:nvPr/>
        </p:nvPicPr>
        <p:blipFill rotWithShape="1">
          <a:blip r:embed="rId5">
            <a:extLst>
              <a:ext uri="{28A0092B-C50C-407E-A947-70E740481C1C}">
                <a14:useLocalDpi xmlns:a14="http://schemas.microsoft.com/office/drawing/2010/main" val="0"/>
              </a:ext>
            </a:extLst>
          </a:blip>
          <a:srcRect l="-7851" t="-7170" r="-9735" b="-2621"/>
          <a:stretch/>
        </p:blipFill>
        <p:spPr>
          <a:xfrm rot="3424726">
            <a:off x="7386644" y="1509160"/>
            <a:ext cx="1030306" cy="1735089"/>
          </a:xfrm>
          <a:prstGeom prst="rect">
            <a:avLst/>
          </a:prstGeom>
          <a:noFill/>
          <a:ln>
            <a:noFill/>
          </a:ln>
        </p:spPr>
      </p:pic>
      <p:sp>
        <p:nvSpPr>
          <p:cNvPr id="5" name="TextBox 4">
            <a:extLst>
              <a:ext uri="{FF2B5EF4-FFF2-40B4-BE49-F238E27FC236}">
                <a16:creationId xmlns:a16="http://schemas.microsoft.com/office/drawing/2014/main" id="{36F81118-EF29-E14D-AEE6-9A4D5104CE0B}"/>
              </a:ext>
            </a:extLst>
          </p:cNvPr>
          <p:cNvSpPr txBox="1"/>
          <p:nvPr/>
        </p:nvSpPr>
        <p:spPr>
          <a:xfrm>
            <a:off x="454026" y="1189671"/>
            <a:ext cx="8238153" cy="369332"/>
          </a:xfrm>
          <a:prstGeom prst="rect">
            <a:avLst/>
          </a:prstGeom>
          <a:noFill/>
        </p:spPr>
        <p:txBody>
          <a:bodyPr wrap="none" rtlCol="0">
            <a:spAutoFit/>
          </a:bodyPr>
          <a:lstStyle/>
          <a:p>
            <a:r>
              <a:rPr lang="en-US" dirty="0"/>
              <a:t>Investigators should be aware of the uncertainties at each step in their analysis:</a:t>
            </a:r>
          </a:p>
        </p:txBody>
      </p:sp>
    </p:spTree>
    <p:extLst>
      <p:ext uri="{BB962C8B-B14F-4D97-AF65-F5344CB8AC3E}">
        <p14:creationId xmlns:p14="http://schemas.microsoft.com/office/powerpoint/2010/main" val="3936872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9450D5-ABDC-074F-BDDF-2518166095A3}"/>
              </a:ext>
            </a:extLst>
          </p:cNvPr>
          <p:cNvSpPr>
            <a:spLocks noGrp="1"/>
          </p:cNvSpPr>
          <p:nvPr>
            <p:ph type="dt" sz="half" idx="2"/>
          </p:nvPr>
        </p:nvSpPr>
        <p:spPr/>
        <p:txBody>
          <a:bodyPr/>
          <a:lstStyle/>
          <a:p>
            <a:fld id="{840517FD-CC62-3941-B741-E965A79E54F2}" type="datetime1">
              <a:rPr lang="en-US" smtClean="0"/>
              <a:t>9/13/20</a:t>
            </a:fld>
            <a:endParaRPr lang="en-US" dirty="0"/>
          </a:p>
        </p:txBody>
      </p:sp>
      <p:sp>
        <p:nvSpPr>
          <p:cNvPr id="3" name="Footer Placeholder 2">
            <a:extLst>
              <a:ext uri="{FF2B5EF4-FFF2-40B4-BE49-F238E27FC236}">
                <a16:creationId xmlns:a16="http://schemas.microsoft.com/office/drawing/2014/main" id="{1CE65F21-EE22-B34D-8FA8-D45EB796B1B2}"/>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0DB6BB7F-0648-8144-84C0-9A1A37C58DF0}"/>
              </a:ext>
            </a:extLst>
          </p:cNvPr>
          <p:cNvSpPr>
            <a:spLocks noGrp="1"/>
          </p:cNvSpPr>
          <p:nvPr>
            <p:ph type="sldNum" sz="quarter" idx="4"/>
          </p:nvPr>
        </p:nvSpPr>
        <p:spPr/>
        <p:txBody>
          <a:bodyPr/>
          <a:lstStyle/>
          <a:p>
            <a:fld id="{1BB0B505-5A34-8746-A5A9-793D5E51FFCB}" type="slidenum">
              <a:rPr lang="en-US" smtClean="0"/>
              <a:pPr/>
              <a:t>13</a:t>
            </a:fld>
            <a:endParaRPr lang="en-US" dirty="0"/>
          </a:p>
        </p:txBody>
      </p:sp>
      <p:sp>
        <p:nvSpPr>
          <p:cNvPr id="6" name="Title 5">
            <a:extLst>
              <a:ext uri="{FF2B5EF4-FFF2-40B4-BE49-F238E27FC236}">
                <a16:creationId xmlns:a16="http://schemas.microsoft.com/office/drawing/2014/main" id="{CF0B9A89-DC37-AD42-980E-E3E02A6DE749}"/>
              </a:ext>
            </a:extLst>
          </p:cNvPr>
          <p:cNvSpPr>
            <a:spLocks noGrp="1"/>
          </p:cNvSpPr>
          <p:nvPr>
            <p:ph type="ctrTitle"/>
          </p:nvPr>
        </p:nvSpPr>
        <p:spPr>
          <a:xfrm>
            <a:off x="454026" y="454025"/>
            <a:ext cx="7543836" cy="436031"/>
          </a:xfrm>
        </p:spPr>
        <p:txBody>
          <a:bodyPr/>
          <a:lstStyle/>
          <a:p>
            <a:r>
              <a:rPr lang="en-US" dirty="0"/>
              <a:t>Climatological uncertainties: AOD550</a:t>
            </a:r>
          </a:p>
        </p:txBody>
      </p:sp>
      <p:grpSp>
        <p:nvGrpSpPr>
          <p:cNvPr id="27" name="Group 26">
            <a:extLst>
              <a:ext uri="{FF2B5EF4-FFF2-40B4-BE49-F238E27FC236}">
                <a16:creationId xmlns:a16="http://schemas.microsoft.com/office/drawing/2014/main" id="{BEDDB3F6-0997-D44F-B87C-A6863239736B}"/>
              </a:ext>
            </a:extLst>
          </p:cNvPr>
          <p:cNvGrpSpPr/>
          <p:nvPr/>
        </p:nvGrpSpPr>
        <p:grpSpPr>
          <a:xfrm>
            <a:off x="3475629" y="1525409"/>
            <a:ext cx="5184843" cy="3807182"/>
            <a:chOff x="4756584" y="1279533"/>
            <a:chExt cx="4110970" cy="3018646"/>
          </a:xfrm>
        </p:grpSpPr>
        <p:grpSp>
          <p:nvGrpSpPr>
            <p:cNvPr id="28" name="Group 27">
              <a:extLst>
                <a:ext uri="{FF2B5EF4-FFF2-40B4-BE49-F238E27FC236}">
                  <a16:creationId xmlns:a16="http://schemas.microsoft.com/office/drawing/2014/main" id="{4602B754-28F3-DA4A-AF19-D2D91E4589E7}"/>
                </a:ext>
              </a:extLst>
            </p:cNvPr>
            <p:cNvGrpSpPr/>
            <p:nvPr/>
          </p:nvGrpSpPr>
          <p:grpSpPr>
            <a:xfrm>
              <a:off x="4756584" y="1526755"/>
              <a:ext cx="4110970" cy="2771424"/>
              <a:chOff x="6431256" y="-738554"/>
              <a:chExt cx="5240131" cy="3532653"/>
            </a:xfrm>
          </p:grpSpPr>
          <p:pic>
            <p:nvPicPr>
              <p:cNvPr id="29" name="Picture 28">
                <a:extLst>
                  <a:ext uri="{FF2B5EF4-FFF2-40B4-BE49-F238E27FC236}">
                    <a16:creationId xmlns:a16="http://schemas.microsoft.com/office/drawing/2014/main" id="{0A5939E7-A7B2-FA40-9D80-A884DCB78DD5}"/>
                  </a:ext>
                </a:extLst>
              </p:cNvPr>
              <p:cNvPicPr>
                <a:picLocks noChangeAspect="1"/>
              </p:cNvPicPr>
              <p:nvPr/>
            </p:nvPicPr>
            <p:blipFill>
              <a:blip r:embed="rId2"/>
              <a:stretch>
                <a:fillRect/>
              </a:stretch>
            </p:blipFill>
            <p:spPr>
              <a:xfrm>
                <a:off x="6686744" y="-738554"/>
                <a:ext cx="4967058" cy="1986823"/>
              </a:xfrm>
              <a:prstGeom prst="rect">
                <a:avLst/>
              </a:prstGeom>
            </p:spPr>
          </p:pic>
          <p:grpSp>
            <p:nvGrpSpPr>
              <p:cNvPr id="30" name="Group 29">
                <a:extLst>
                  <a:ext uri="{FF2B5EF4-FFF2-40B4-BE49-F238E27FC236}">
                    <a16:creationId xmlns:a16="http://schemas.microsoft.com/office/drawing/2014/main" id="{EBB91A7B-A047-4744-A79E-6E408E6C010F}"/>
                  </a:ext>
                </a:extLst>
              </p:cNvPr>
              <p:cNvGrpSpPr/>
              <p:nvPr/>
            </p:nvGrpSpPr>
            <p:grpSpPr>
              <a:xfrm>
                <a:off x="6431256" y="1057087"/>
                <a:ext cx="5240131" cy="1485198"/>
                <a:chOff x="6415420" y="1809369"/>
                <a:chExt cx="5240131" cy="1485198"/>
              </a:xfrm>
            </p:grpSpPr>
            <p:pic>
              <p:nvPicPr>
                <p:cNvPr id="32" name="Picture 31">
                  <a:extLst>
                    <a:ext uri="{FF2B5EF4-FFF2-40B4-BE49-F238E27FC236}">
                      <a16:creationId xmlns:a16="http://schemas.microsoft.com/office/drawing/2014/main" id="{4CD41822-EF9A-9D4C-85FE-7E6E744F5E24}"/>
                    </a:ext>
                  </a:extLst>
                </p:cNvPr>
                <p:cNvPicPr>
                  <a:picLocks noChangeAspect="1"/>
                </p:cNvPicPr>
                <p:nvPr/>
              </p:nvPicPr>
              <p:blipFill>
                <a:blip r:embed="rId3"/>
                <a:stretch>
                  <a:fillRect/>
                </a:stretch>
              </p:blipFill>
              <p:spPr>
                <a:xfrm>
                  <a:off x="6415420" y="1947696"/>
                  <a:ext cx="5240131" cy="1346871"/>
                </a:xfrm>
                <a:prstGeom prst="rect">
                  <a:avLst/>
                </a:prstGeom>
              </p:spPr>
            </p:pic>
            <p:sp>
              <p:nvSpPr>
                <p:cNvPr id="33" name="TextBox 32">
                  <a:extLst>
                    <a:ext uri="{FF2B5EF4-FFF2-40B4-BE49-F238E27FC236}">
                      <a16:creationId xmlns:a16="http://schemas.microsoft.com/office/drawing/2014/main" id="{B9E6B963-1C37-2543-9737-171AA430A83B}"/>
                    </a:ext>
                  </a:extLst>
                </p:cNvPr>
                <p:cNvSpPr txBox="1"/>
                <p:nvPr/>
              </p:nvSpPr>
              <p:spPr>
                <a:xfrm>
                  <a:off x="6843664" y="2336909"/>
                  <a:ext cx="472526" cy="265796"/>
                </a:xfrm>
                <a:prstGeom prst="rect">
                  <a:avLst/>
                </a:prstGeom>
                <a:noFill/>
              </p:spPr>
              <p:txBody>
                <a:bodyPr wrap="none" rtlCol="0">
                  <a:spAutoFit/>
                </a:bodyPr>
                <a:lstStyle/>
                <a:p>
                  <a:r>
                    <a:rPr lang="en-US" sz="1200" dirty="0">
                      <a:latin typeface="+mn-lt"/>
                    </a:rPr>
                    <a:t>ENF</a:t>
                  </a:r>
                </a:p>
              </p:txBody>
            </p:sp>
            <p:sp>
              <p:nvSpPr>
                <p:cNvPr id="34" name="TextBox 33">
                  <a:extLst>
                    <a:ext uri="{FF2B5EF4-FFF2-40B4-BE49-F238E27FC236}">
                      <a16:creationId xmlns:a16="http://schemas.microsoft.com/office/drawing/2014/main" id="{FD9C7FA3-26E6-6C4F-9AD3-19E4643A33ED}"/>
                    </a:ext>
                  </a:extLst>
                </p:cNvPr>
                <p:cNvSpPr txBox="1"/>
                <p:nvPr/>
              </p:nvSpPr>
              <p:spPr>
                <a:xfrm>
                  <a:off x="7149446" y="1834650"/>
                  <a:ext cx="464835" cy="265796"/>
                </a:xfrm>
                <a:prstGeom prst="rect">
                  <a:avLst/>
                </a:prstGeom>
                <a:noFill/>
              </p:spPr>
              <p:txBody>
                <a:bodyPr wrap="none" rtlCol="0">
                  <a:spAutoFit/>
                </a:bodyPr>
                <a:lstStyle/>
                <a:p>
                  <a:r>
                    <a:rPr lang="en-US" sz="1200" dirty="0">
                      <a:latin typeface="+mn-lt"/>
                    </a:rPr>
                    <a:t>EBF</a:t>
                  </a:r>
                </a:p>
              </p:txBody>
            </p:sp>
            <p:sp>
              <p:nvSpPr>
                <p:cNvPr id="35" name="TextBox 34">
                  <a:extLst>
                    <a:ext uri="{FF2B5EF4-FFF2-40B4-BE49-F238E27FC236}">
                      <a16:creationId xmlns:a16="http://schemas.microsoft.com/office/drawing/2014/main" id="{CB34D84E-A924-0D48-A8F1-35EC6DD765CF}"/>
                    </a:ext>
                  </a:extLst>
                </p:cNvPr>
                <p:cNvSpPr txBox="1"/>
                <p:nvPr/>
              </p:nvSpPr>
              <p:spPr>
                <a:xfrm>
                  <a:off x="7517621" y="2442723"/>
                  <a:ext cx="374083" cy="265796"/>
                </a:xfrm>
                <a:prstGeom prst="rect">
                  <a:avLst/>
                </a:prstGeom>
                <a:noFill/>
              </p:spPr>
              <p:txBody>
                <a:bodyPr wrap="none" rtlCol="0">
                  <a:spAutoFit/>
                </a:bodyPr>
                <a:lstStyle/>
                <a:p>
                  <a:r>
                    <a:rPr lang="en-US" sz="1200" dirty="0">
                      <a:latin typeface="+mn-lt"/>
                    </a:rPr>
                    <a:t>DF</a:t>
                  </a:r>
                </a:p>
              </p:txBody>
            </p:sp>
            <p:sp>
              <p:nvSpPr>
                <p:cNvPr id="36" name="TextBox 35">
                  <a:extLst>
                    <a:ext uri="{FF2B5EF4-FFF2-40B4-BE49-F238E27FC236}">
                      <a16:creationId xmlns:a16="http://schemas.microsoft.com/office/drawing/2014/main" id="{C6A5DDA3-EDB3-9B4D-B87D-1B05AA7BD7D9}"/>
                    </a:ext>
                  </a:extLst>
                </p:cNvPr>
                <p:cNvSpPr txBox="1"/>
                <p:nvPr/>
              </p:nvSpPr>
              <p:spPr>
                <a:xfrm>
                  <a:off x="7780415" y="2572564"/>
                  <a:ext cx="472526" cy="265796"/>
                </a:xfrm>
                <a:prstGeom prst="rect">
                  <a:avLst/>
                </a:prstGeom>
                <a:noFill/>
              </p:spPr>
              <p:txBody>
                <a:bodyPr wrap="none" rtlCol="0">
                  <a:spAutoFit/>
                </a:bodyPr>
                <a:lstStyle/>
                <a:p>
                  <a:r>
                    <a:rPr lang="en-US" sz="1200" dirty="0">
                      <a:latin typeface="+mn-lt"/>
                    </a:rPr>
                    <a:t>DBF</a:t>
                  </a:r>
                </a:p>
              </p:txBody>
            </p:sp>
            <p:sp>
              <p:nvSpPr>
                <p:cNvPr id="37" name="TextBox 36">
                  <a:extLst>
                    <a:ext uri="{FF2B5EF4-FFF2-40B4-BE49-F238E27FC236}">
                      <a16:creationId xmlns:a16="http://schemas.microsoft.com/office/drawing/2014/main" id="{A81902E0-D65C-D04A-9D79-88A3BBE0CF55}"/>
                    </a:ext>
                  </a:extLst>
                </p:cNvPr>
                <p:cNvSpPr txBox="1"/>
                <p:nvPr/>
              </p:nvSpPr>
              <p:spPr>
                <a:xfrm>
                  <a:off x="8145430" y="2460000"/>
                  <a:ext cx="391003" cy="265796"/>
                </a:xfrm>
                <a:prstGeom prst="rect">
                  <a:avLst/>
                </a:prstGeom>
                <a:noFill/>
              </p:spPr>
              <p:txBody>
                <a:bodyPr wrap="none" rtlCol="0">
                  <a:spAutoFit/>
                </a:bodyPr>
                <a:lstStyle/>
                <a:p>
                  <a:r>
                    <a:rPr lang="en-US" sz="1200" dirty="0">
                      <a:latin typeface="+mn-lt"/>
                    </a:rPr>
                    <a:t>MF</a:t>
                  </a:r>
                </a:p>
              </p:txBody>
            </p:sp>
            <p:sp>
              <p:nvSpPr>
                <p:cNvPr id="38" name="TextBox 37">
                  <a:extLst>
                    <a:ext uri="{FF2B5EF4-FFF2-40B4-BE49-F238E27FC236}">
                      <a16:creationId xmlns:a16="http://schemas.microsoft.com/office/drawing/2014/main" id="{9C8D6002-EE9C-4042-86B3-952D3FE51295}"/>
                    </a:ext>
                  </a:extLst>
                </p:cNvPr>
                <p:cNvSpPr txBox="1"/>
                <p:nvPr/>
              </p:nvSpPr>
              <p:spPr>
                <a:xfrm>
                  <a:off x="8462386" y="2607731"/>
                  <a:ext cx="381774" cy="265796"/>
                </a:xfrm>
                <a:prstGeom prst="rect">
                  <a:avLst/>
                </a:prstGeom>
                <a:noFill/>
              </p:spPr>
              <p:txBody>
                <a:bodyPr wrap="none" rtlCol="0">
                  <a:spAutoFit/>
                </a:bodyPr>
                <a:lstStyle/>
                <a:p>
                  <a:r>
                    <a:rPr lang="en-US" sz="1200" dirty="0">
                      <a:latin typeface="+mn-lt"/>
                    </a:rPr>
                    <a:t>CS</a:t>
                  </a:r>
                </a:p>
              </p:txBody>
            </p:sp>
            <p:sp>
              <p:nvSpPr>
                <p:cNvPr id="39" name="TextBox 38">
                  <a:extLst>
                    <a:ext uri="{FF2B5EF4-FFF2-40B4-BE49-F238E27FC236}">
                      <a16:creationId xmlns:a16="http://schemas.microsoft.com/office/drawing/2014/main" id="{27750346-07B1-824E-A8E7-C43334A00422}"/>
                    </a:ext>
                  </a:extLst>
                </p:cNvPr>
                <p:cNvSpPr txBox="1"/>
                <p:nvPr/>
              </p:nvSpPr>
              <p:spPr>
                <a:xfrm>
                  <a:off x="8761934" y="2572790"/>
                  <a:ext cx="391003" cy="265796"/>
                </a:xfrm>
                <a:prstGeom prst="rect">
                  <a:avLst/>
                </a:prstGeom>
                <a:noFill/>
              </p:spPr>
              <p:txBody>
                <a:bodyPr wrap="none" rtlCol="0">
                  <a:spAutoFit/>
                </a:bodyPr>
                <a:lstStyle/>
                <a:p>
                  <a:r>
                    <a:rPr lang="en-US" sz="1200" dirty="0">
                      <a:latin typeface="+mn-lt"/>
                    </a:rPr>
                    <a:t>OS</a:t>
                  </a:r>
                </a:p>
              </p:txBody>
            </p:sp>
            <p:sp>
              <p:nvSpPr>
                <p:cNvPr id="40" name="TextBox 39">
                  <a:extLst>
                    <a:ext uri="{FF2B5EF4-FFF2-40B4-BE49-F238E27FC236}">
                      <a16:creationId xmlns:a16="http://schemas.microsoft.com/office/drawing/2014/main" id="{1692641B-791D-A243-993D-3DA5D5F1708A}"/>
                    </a:ext>
                  </a:extLst>
                </p:cNvPr>
                <p:cNvSpPr txBox="1"/>
                <p:nvPr/>
              </p:nvSpPr>
              <p:spPr>
                <a:xfrm>
                  <a:off x="9060264" y="2108311"/>
                  <a:ext cx="415614" cy="265796"/>
                </a:xfrm>
                <a:prstGeom prst="rect">
                  <a:avLst/>
                </a:prstGeom>
                <a:noFill/>
              </p:spPr>
              <p:txBody>
                <a:bodyPr wrap="none" rtlCol="0">
                  <a:spAutoFit/>
                </a:bodyPr>
                <a:lstStyle/>
                <a:p>
                  <a:r>
                    <a:rPr lang="en-US" sz="1200" dirty="0">
                      <a:latin typeface="+mn-lt"/>
                    </a:rPr>
                    <a:t>WS</a:t>
                  </a:r>
                </a:p>
              </p:txBody>
            </p:sp>
            <p:sp>
              <p:nvSpPr>
                <p:cNvPr id="41" name="TextBox 40">
                  <a:extLst>
                    <a:ext uri="{FF2B5EF4-FFF2-40B4-BE49-F238E27FC236}">
                      <a16:creationId xmlns:a16="http://schemas.microsoft.com/office/drawing/2014/main" id="{C6C677AD-300D-A24A-9C9B-6FA03AA771BE}"/>
                    </a:ext>
                  </a:extLst>
                </p:cNvPr>
                <p:cNvSpPr txBox="1"/>
                <p:nvPr/>
              </p:nvSpPr>
              <p:spPr>
                <a:xfrm>
                  <a:off x="9451155" y="2379847"/>
                  <a:ext cx="275640" cy="265796"/>
                </a:xfrm>
                <a:prstGeom prst="rect">
                  <a:avLst/>
                </a:prstGeom>
                <a:noFill/>
              </p:spPr>
              <p:txBody>
                <a:bodyPr wrap="none" rtlCol="0">
                  <a:spAutoFit/>
                </a:bodyPr>
                <a:lstStyle/>
                <a:p>
                  <a:r>
                    <a:rPr lang="en-US" sz="1200" dirty="0">
                      <a:latin typeface="+mn-lt"/>
                    </a:rPr>
                    <a:t>S</a:t>
                  </a:r>
                </a:p>
              </p:txBody>
            </p:sp>
            <p:sp>
              <p:nvSpPr>
                <p:cNvPr id="42" name="TextBox 41">
                  <a:extLst>
                    <a:ext uri="{FF2B5EF4-FFF2-40B4-BE49-F238E27FC236}">
                      <a16:creationId xmlns:a16="http://schemas.microsoft.com/office/drawing/2014/main" id="{930FA2B8-5F28-D34F-9A3B-FEA745A24202}"/>
                    </a:ext>
                  </a:extLst>
                </p:cNvPr>
                <p:cNvSpPr txBox="1"/>
                <p:nvPr/>
              </p:nvSpPr>
              <p:spPr>
                <a:xfrm>
                  <a:off x="9762660" y="2460000"/>
                  <a:ext cx="292561" cy="265796"/>
                </a:xfrm>
                <a:prstGeom prst="rect">
                  <a:avLst/>
                </a:prstGeom>
                <a:noFill/>
              </p:spPr>
              <p:txBody>
                <a:bodyPr wrap="none" rtlCol="0">
                  <a:spAutoFit/>
                </a:bodyPr>
                <a:lstStyle/>
                <a:p>
                  <a:r>
                    <a:rPr lang="en-US" sz="1200" dirty="0">
                      <a:latin typeface="+mn-lt"/>
                    </a:rPr>
                    <a:t>G</a:t>
                  </a:r>
                </a:p>
              </p:txBody>
            </p:sp>
            <p:sp>
              <p:nvSpPr>
                <p:cNvPr id="43" name="TextBox 42">
                  <a:extLst>
                    <a:ext uri="{FF2B5EF4-FFF2-40B4-BE49-F238E27FC236}">
                      <a16:creationId xmlns:a16="http://schemas.microsoft.com/office/drawing/2014/main" id="{00114991-9DCF-8B47-BABC-E416394D8155}"/>
                    </a:ext>
                  </a:extLst>
                </p:cNvPr>
                <p:cNvSpPr txBox="1"/>
                <p:nvPr/>
              </p:nvSpPr>
              <p:spPr>
                <a:xfrm>
                  <a:off x="10031276" y="2308794"/>
                  <a:ext cx="415614" cy="265796"/>
                </a:xfrm>
                <a:prstGeom prst="rect">
                  <a:avLst/>
                </a:prstGeom>
                <a:noFill/>
              </p:spPr>
              <p:txBody>
                <a:bodyPr wrap="none" rtlCol="0">
                  <a:spAutoFit/>
                </a:bodyPr>
                <a:lstStyle/>
                <a:p>
                  <a:r>
                    <a:rPr lang="en-US" sz="1200" dirty="0">
                      <a:latin typeface="+mn-lt"/>
                    </a:rPr>
                    <a:t>PW</a:t>
                  </a:r>
                </a:p>
              </p:txBody>
            </p:sp>
            <p:sp>
              <p:nvSpPr>
                <p:cNvPr id="44" name="TextBox 43">
                  <a:extLst>
                    <a:ext uri="{FF2B5EF4-FFF2-40B4-BE49-F238E27FC236}">
                      <a16:creationId xmlns:a16="http://schemas.microsoft.com/office/drawing/2014/main" id="{F9DB01DF-E582-1848-A089-66A446968535}"/>
                    </a:ext>
                  </a:extLst>
                </p:cNvPr>
                <p:cNvSpPr txBox="1"/>
                <p:nvPr/>
              </p:nvSpPr>
              <p:spPr>
                <a:xfrm>
                  <a:off x="10393309" y="1904349"/>
                  <a:ext cx="283332" cy="265796"/>
                </a:xfrm>
                <a:prstGeom prst="rect">
                  <a:avLst/>
                </a:prstGeom>
                <a:noFill/>
              </p:spPr>
              <p:txBody>
                <a:bodyPr wrap="none" rtlCol="0">
                  <a:spAutoFit/>
                </a:bodyPr>
                <a:lstStyle/>
                <a:p>
                  <a:r>
                    <a:rPr lang="en-US" sz="1200" dirty="0">
                      <a:latin typeface="+mn-lt"/>
                    </a:rPr>
                    <a:t>C</a:t>
                  </a:r>
                </a:p>
              </p:txBody>
            </p:sp>
            <p:sp>
              <p:nvSpPr>
                <p:cNvPr id="45" name="TextBox 44">
                  <a:extLst>
                    <a:ext uri="{FF2B5EF4-FFF2-40B4-BE49-F238E27FC236}">
                      <a16:creationId xmlns:a16="http://schemas.microsoft.com/office/drawing/2014/main" id="{5B85B63C-0807-2C4C-94DD-380CE7688148}"/>
                    </a:ext>
                  </a:extLst>
                </p:cNvPr>
                <p:cNvSpPr txBox="1"/>
                <p:nvPr/>
              </p:nvSpPr>
              <p:spPr>
                <a:xfrm>
                  <a:off x="10711145" y="2108531"/>
                  <a:ext cx="283332" cy="265796"/>
                </a:xfrm>
                <a:prstGeom prst="rect">
                  <a:avLst/>
                </a:prstGeom>
                <a:noFill/>
              </p:spPr>
              <p:txBody>
                <a:bodyPr wrap="none" rtlCol="0">
                  <a:spAutoFit/>
                </a:bodyPr>
                <a:lstStyle/>
                <a:p>
                  <a:r>
                    <a:rPr lang="en-US" sz="1200" dirty="0">
                      <a:latin typeface="+mn-lt"/>
                    </a:rPr>
                    <a:t>U</a:t>
                  </a:r>
                </a:p>
              </p:txBody>
            </p:sp>
            <p:sp>
              <p:nvSpPr>
                <p:cNvPr id="46" name="TextBox 45">
                  <a:extLst>
                    <a:ext uri="{FF2B5EF4-FFF2-40B4-BE49-F238E27FC236}">
                      <a16:creationId xmlns:a16="http://schemas.microsoft.com/office/drawing/2014/main" id="{C829F0D1-A7CD-B048-9ACB-B0D5D61D9C88}"/>
                    </a:ext>
                  </a:extLst>
                </p:cNvPr>
                <p:cNvSpPr txBox="1"/>
                <p:nvPr/>
              </p:nvSpPr>
              <p:spPr>
                <a:xfrm>
                  <a:off x="10959414" y="1974685"/>
                  <a:ext cx="528233" cy="265796"/>
                </a:xfrm>
                <a:prstGeom prst="rect">
                  <a:avLst/>
                </a:prstGeom>
                <a:noFill/>
              </p:spPr>
              <p:txBody>
                <a:bodyPr wrap="square" rtlCol="0">
                  <a:spAutoFit/>
                </a:bodyPr>
                <a:lstStyle/>
                <a:p>
                  <a:r>
                    <a:rPr lang="en-US" sz="1200" dirty="0">
                      <a:latin typeface="+mn-lt"/>
                    </a:rPr>
                    <a:t>CM</a:t>
                  </a:r>
                </a:p>
              </p:txBody>
            </p:sp>
            <p:sp>
              <p:nvSpPr>
                <p:cNvPr id="48" name="TextBox 47">
                  <a:extLst>
                    <a:ext uri="{FF2B5EF4-FFF2-40B4-BE49-F238E27FC236}">
                      <a16:creationId xmlns:a16="http://schemas.microsoft.com/office/drawing/2014/main" id="{0ACBC43A-0049-6244-8308-2F11E5E3F827}"/>
                    </a:ext>
                  </a:extLst>
                </p:cNvPr>
                <p:cNvSpPr txBox="1"/>
                <p:nvPr/>
              </p:nvSpPr>
              <p:spPr>
                <a:xfrm>
                  <a:off x="11336983" y="1809369"/>
                  <a:ext cx="290749" cy="265796"/>
                </a:xfrm>
                <a:prstGeom prst="rect">
                  <a:avLst/>
                </a:prstGeom>
                <a:noFill/>
              </p:spPr>
              <p:txBody>
                <a:bodyPr wrap="square" rtlCol="0">
                  <a:spAutoFit/>
                </a:bodyPr>
                <a:lstStyle/>
                <a:p>
                  <a:r>
                    <a:rPr lang="en-US" sz="1200" dirty="0">
                      <a:latin typeface="+mn-lt"/>
                    </a:rPr>
                    <a:t>B</a:t>
                  </a:r>
                </a:p>
              </p:txBody>
            </p:sp>
          </p:grpSp>
          <p:sp>
            <p:nvSpPr>
              <p:cNvPr id="31" name="TextBox 30">
                <a:extLst>
                  <a:ext uri="{FF2B5EF4-FFF2-40B4-BE49-F238E27FC236}">
                    <a16:creationId xmlns:a16="http://schemas.microsoft.com/office/drawing/2014/main" id="{9A228480-BACB-0346-916F-9B2D73B9ED24}"/>
                  </a:ext>
                </a:extLst>
              </p:cNvPr>
              <p:cNvSpPr txBox="1"/>
              <p:nvPr/>
            </p:nvSpPr>
            <p:spPr>
              <a:xfrm>
                <a:off x="8478222" y="2528303"/>
                <a:ext cx="1779970" cy="265796"/>
              </a:xfrm>
              <a:prstGeom prst="rect">
                <a:avLst/>
              </a:prstGeom>
              <a:noFill/>
            </p:spPr>
            <p:txBody>
              <a:bodyPr wrap="none" rtlCol="0">
                <a:spAutoFit/>
              </a:bodyPr>
              <a:lstStyle/>
              <a:p>
                <a:r>
                  <a:rPr lang="en-US" sz="1200" dirty="0">
                    <a:latin typeface="+mn-lt"/>
                  </a:rPr>
                  <a:t>Land cover classification</a:t>
                </a:r>
              </a:p>
            </p:txBody>
          </p:sp>
        </p:grpSp>
        <p:sp>
          <p:nvSpPr>
            <p:cNvPr id="49" name="TextBox 48">
              <a:extLst>
                <a:ext uri="{FF2B5EF4-FFF2-40B4-BE49-F238E27FC236}">
                  <a16:creationId xmlns:a16="http://schemas.microsoft.com/office/drawing/2014/main" id="{4E0652A8-E6F0-5940-8F5F-9206D929849C}"/>
                </a:ext>
              </a:extLst>
            </p:cNvPr>
            <p:cNvSpPr txBox="1"/>
            <p:nvPr/>
          </p:nvSpPr>
          <p:spPr>
            <a:xfrm>
              <a:off x="6185379" y="1279533"/>
              <a:ext cx="1437107" cy="208521"/>
            </a:xfrm>
            <a:prstGeom prst="rect">
              <a:avLst/>
            </a:prstGeom>
            <a:noFill/>
          </p:spPr>
          <p:txBody>
            <a:bodyPr wrap="none" rtlCol="0">
              <a:spAutoFit/>
            </a:bodyPr>
            <a:lstStyle/>
            <a:p>
              <a:r>
                <a:rPr lang="en-US" sz="1200" dirty="0">
                  <a:latin typeface="+mn-lt"/>
                </a:rPr>
                <a:t>MODIS average AOD550</a:t>
              </a:r>
            </a:p>
          </p:txBody>
        </p:sp>
      </p:grpSp>
      <p:sp>
        <p:nvSpPr>
          <p:cNvPr id="47" name="TextBox 46">
            <a:extLst>
              <a:ext uri="{FF2B5EF4-FFF2-40B4-BE49-F238E27FC236}">
                <a16:creationId xmlns:a16="http://schemas.microsoft.com/office/drawing/2014/main" id="{458BC188-C067-D84E-A89F-934ED13B4942}"/>
              </a:ext>
            </a:extLst>
          </p:cNvPr>
          <p:cNvSpPr txBox="1"/>
          <p:nvPr/>
        </p:nvSpPr>
        <p:spPr>
          <a:xfrm>
            <a:off x="3872732" y="5783054"/>
            <a:ext cx="4392549" cy="276999"/>
          </a:xfrm>
          <a:prstGeom prst="rect">
            <a:avLst/>
          </a:prstGeom>
          <a:noFill/>
        </p:spPr>
        <p:txBody>
          <a:bodyPr wrap="none" rtlCol="0">
            <a:spAutoFit/>
          </a:bodyPr>
          <a:lstStyle/>
          <a:p>
            <a:r>
              <a:rPr lang="en-US" sz="1200" dirty="0">
                <a:latin typeface="+mn-lt"/>
              </a:rPr>
              <a:t>[Thompson et al., </a:t>
            </a:r>
            <a:r>
              <a:rPr lang="en-US" sz="1200" i="1" dirty="0">
                <a:latin typeface="+mn-lt"/>
              </a:rPr>
              <a:t>Remote Sensing of Environment </a:t>
            </a:r>
            <a:r>
              <a:rPr lang="en-US" sz="1200" dirty="0">
                <a:latin typeface="+mn-lt"/>
              </a:rPr>
              <a:t>232, 2019]</a:t>
            </a:r>
          </a:p>
        </p:txBody>
      </p:sp>
      <p:sp>
        <p:nvSpPr>
          <p:cNvPr id="5" name="TextBox 4">
            <a:extLst>
              <a:ext uri="{FF2B5EF4-FFF2-40B4-BE49-F238E27FC236}">
                <a16:creationId xmlns:a16="http://schemas.microsoft.com/office/drawing/2014/main" id="{35A68E4A-A749-1A4E-98BB-D7911D041E58}"/>
              </a:ext>
            </a:extLst>
          </p:cNvPr>
          <p:cNvSpPr txBox="1"/>
          <p:nvPr/>
        </p:nvSpPr>
        <p:spPr>
          <a:xfrm>
            <a:off x="483528" y="1423981"/>
            <a:ext cx="3045587" cy="4801314"/>
          </a:xfrm>
          <a:prstGeom prst="rect">
            <a:avLst/>
          </a:prstGeom>
          <a:noFill/>
        </p:spPr>
        <p:txBody>
          <a:bodyPr wrap="square" rtlCol="0">
            <a:spAutoFit/>
          </a:bodyPr>
          <a:lstStyle/>
          <a:p>
            <a:r>
              <a:rPr lang="en-US" b="1" dirty="0"/>
              <a:t>Atmospheric correction may also introduce errors,  particularly in conditions with high Aerosol Optical Depth (AOD).  </a:t>
            </a:r>
          </a:p>
          <a:p>
            <a:endParaRPr lang="en-US" b="1" dirty="0"/>
          </a:p>
          <a:p>
            <a:r>
              <a:rPr lang="en-US" b="1" dirty="0"/>
              <a:t>AOD is the Beer-Lambert extinction coefficient due to aerosols, typically reported at a single wavelength like 550 nm.    </a:t>
            </a:r>
          </a:p>
          <a:p>
            <a:endParaRPr lang="en-US" b="1" dirty="0"/>
          </a:p>
          <a:p>
            <a:r>
              <a:rPr lang="en-US" b="1" dirty="0"/>
              <a:t>Certain regions of the world have more atmospheric aerosols than others.</a:t>
            </a:r>
          </a:p>
        </p:txBody>
      </p:sp>
    </p:spTree>
    <p:extLst>
      <p:ext uri="{BB962C8B-B14F-4D97-AF65-F5344CB8AC3E}">
        <p14:creationId xmlns:p14="http://schemas.microsoft.com/office/powerpoint/2010/main" val="2605753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9450D5-ABDC-074F-BDDF-2518166095A3}"/>
              </a:ext>
            </a:extLst>
          </p:cNvPr>
          <p:cNvSpPr>
            <a:spLocks noGrp="1"/>
          </p:cNvSpPr>
          <p:nvPr>
            <p:ph type="dt" sz="half" idx="2"/>
          </p:nvPr>
        </p:nvSpPr>
        <p:spPr/>
        <p:txBody>
          <a:bodyPr/>
          <a:lstStyle/>
          <a:p>
            <a:fld id="{840517FD-CC62-3941-B741-E965A79E54F2}" type="datetime1">
              <a:rPr lang="en-US" smtClean="0"/>
              <a:t>9/13/20</a:t>
            </a:fld>
            <a:endParaRPr lang="en-US" dirty="0"/>
          </a:p>
        </p:txBody>
      </p:sp>
      <p:sp>
        <p:nvSpPr>
          <p:cNvPr id="3" name="Footer Placeholder 2">
            <a:extLst>
              <a:ext uri="{FF2B5EF4-FFF2-40B4-BE49-F238E27FC236}">
                <a16:creationId xmlns:a16="http://schemas.microsoft.com/office/drawing/2014/main" id="{1CE65F21-EE22-B34D-8FA8-D45EB796B1B2}"/>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0DB6BB7F-0648-8144-84C0-9A1A37C58DF0}"/>
              </a:ext>
            </a:extLst>
          </p:cNvPr>
          <p:cNvSpPr>
            <a:spLocks noGrp="1"/>
          </p:cNvSpPr>
          <p:nvPr>
            <p:ph type="sldNum" sz="quarter" idx="4"/>
          </p:nvPr>
        </p:nvSpPr>
        <p:spPr/>
        <p:txBody>
          <a:bodyPr/>
          <a:lstStyle/>
          <a:p>
            <a:fld id="{1BB0B505-5A34-8746-A5A9-793D5E51FFCB}" type="slidenum">
              <a:rPr lang="en-US" smtClean="0"/>
              <a:pPr/>
              <a:t>14</a:t>
            </a:fld>
            <a:endParaRPr lang="en-US" dirty="0"/>
          </a:p>
        </p:txBody>
      </p:sp>
      <p:sp>
        <p:nvSpPr>
          <p:cNvPr id="6" name="Title 5">
            <a:extLst>
              <a:ext uri="{FF2B5EF4-FFF2-40B4-BE49-F238E27FC236}">
                <a16:creationId xmlns:a16="http://schemas.microsoft.com/office/drawing/2014/main" id="{CF0B9A89-DC37-AD42-980E-E3E02A6DE749}"/>
              </a:ext>
            </a:extLst>
          </p:cNvPr>
          <p:cNvSpPr>
            <a:spLocks noGrp="1"/>
          </p:cNvSpPr>
          <p:nvPr>
            <p:ph type="ctrTitle"/>
          </p:nvPr>
        </p:nvSpPr>
        <p:spPr/>
        <p:txBody>
          <a:bodyPr/>
          <a:lstStyle/>
          <a:p>
            <a:r>
              <a:rPr lang="en-US" dirty="0"/>
              <a:t>Climatological uncertainties: water vapor</a:t>
            </a:r>
          </a:p>
        </p:txBody>
      </p:sp>
      <p:grpSp>
        <p:nvGrpSpPr>
          <p:cNvPr id="8" name="Group 7">
            <a:extLst>
              <a:ext uri="{FF2B5EF4-FFF2-40B4-BE49-F238E27FC236}">
                <a16:creationId xmlns:a16="http://schemas.microsoft.com/office/drawing/2014/main" id="{77C66F56-A14E-B44F-8824-C4CE99387141}"/>
              </a:ext>
            </a:extLst>
          </p:cNvPr>
          <p:cNvGrpSpPr/>
          <p:nvPr/>
        </p:nvGrpSpPr>
        <p:grpSpPr>
          <a:xfrm>
            <a:off x="3638857" y="1756744"/>
            <a:ext cx="5047943" cy="3215602"/>
            <a:chOff x="1127223" y="-738554"/>
            <a:chExt cx="5135421" cy="3271327"/>
          </a:xfrm>
        </p:grpSpPr>
        <p:pic>
          <p:nvPicPr>
            <p:cNvPr id="9" name="Picture 8">
              <a:extLst>
                <a:ext uri="{FF2B5EF4-FFF2-40B4-BE49-F238E27FC236}">
                  <a16:creationId xmlns:a16="http://schemas.microsoft.com/office/drawing/2014/main" id="{1C3EBE1C-F0EC-C94F-861B-4D2EDFFBBCE1}"/>
                </a:ext>
              </a:extLst>
            </p:cNvPr>
            <p:cNvPicPr>
              <a:picLocks noChangeAspect="1"/>
            </p:cNvPicPr>
            <p:nvPr/>
          </p:nvPicPr>
          <p:blipFill>
            <a:blip r:embed="rId2"/>
            <a:stretch>
              <a:fillRect/>
            </a:stretch>
          </p:blipFill>
          <p:spPr>
            <a:xfrm>
              <a:off x="1301262" y="-738554"/>
              <a:ext cx="4914908" cy="1986822"/>
            </a:xfrm>
            <a:prstGeom prst="rect">
              <a:avLst/>
            </a:prstGeom>
          </p:spPr>
        </p:pic>
        <p:grpSp>
          <p:nvGrpSpPr>
            <p:cNvPr id="10" name="Group 9">
              <a:extLst>
                <a:ext uri="{FF2B5EF4-FFF2-40B4-BE49-F238E27FC236}">
                  <a16:creationId xmlns:a16="http://schemas.microsoft.com/office/drawing/2014/main" id="{FA89F60E-FBB3-9749-A791-005DAB3F93D6}"/>
                </a:ext>
              </a:extLst>
            </p:cNvPr>
            <p:cNvGrpSpPr/>
            <p:nvPr/>
          </p:nvGrpSpPr>
          <p:grpSpPr>
            <a:xfrm>
              <a:off x="1127223" y="1090490"/>
              <a:ext cx="5135421" cy="1442283"/>
              <a:chOff x="6520130" y="3312597"/>
              <a:chExt cx="5135421" cy="1442283"/>
            </a:xfrm>
          </p:grpSpPr>
          <p:pic>
            <p:nvPicPr>
              <p:cNvPr id="11" name="Picture 10">
                <a:extLst>
                  <a:ext uri="{FF2B5EF4-FFF2-40B4-BE49-F238E27FC236}">
                    <a16:creationId xmlns:a16="http://schemas.microsoft.com/office/drawing/2014/main" id="{0C32BF26-289D-6E46-9616-95FC32052D05}"/>
                  </a:ext>
                </a:extLst>
              </p:cNvPr>
              <p:cNvPicPr>
                <a:picLocks noChangeAspect="1"/>
              </p:cNvPicPr>
              <p:nvPr/>
            </p:nvPicPr>
            <p:blipFill>
              <a:blip r:embed="rId3"/>
              <a:stretch>
                <a:fillRect/>
              </a:stretch>
            </p:blipFill>
            <p:spPr>
              <a:xfrm>
                <a:off x="6520130" y="3405784"/>
                <a:ext cx="5135421" cy="1349096"/>
              </a:xfrm>
              <a:prstGeom prst="rect">
                <a:avLst/>
              </a:prstGeom>
            </p:spPr>
          </p:pic>
          <p:sp>
            <p:nvSpPr>
              <p:cNvPr id="12" name="TextBox 11">
                <a:extLst>
                  <a:ext uri="{FF2B5EF4-FFF2-40B4-BE49-F238E27FC236}">
                    <a16:creationId xmlns:a16="http://schemas.microsoft.com/office/drawing/2014/main" id="{FD76B944-4188-E047-A28B-021D584504A7}"/>
                  </a:ext>
                </a:extLst>
              </p:cNvPr>
              <p:cNvSpPr txBox="1"/>
              <p:nvPr/>
            </p:nvSpPr>
            <p:spPr>
              <a:xfrm>
                <a:off x="6859500" y="4201715"/>
                <a:ext cx="607582" cy="341765"/>
              </a:xfrm>
              <a:prstGeom prst="rect">
                <a:avLst/>
              </a:prstGeom>
              <a:noFill/>
            </p:spPr>
            <p:txBody>
              <a:bodyPr wrap="none" rtlCol="0">
                <a:spAutoFit/>
              </a:bodyPr>
              <a:lstStyle/>
              <a:p>
                <a:r>
                  <a:rPr lang="en-US" sz="1200" dirty="0">
                    <a:latin typeface="+mn-lt"/>
                  </a:rPr>
                  <a:t>ENF</a:t>
                </a:r>
              </a:p>
            </p:txBody>
          </p:sp>
          <p:sp>
            <p:nvSpPr>
              <p:cNvPr id="13" name="TextBox 12">
                <a:extLst>
                  <a:ext uri="{FF2B5EF4-FFF2-40B4-BE49-F238E27FC236}">
                    <a16:creationId xmlns:a16="http://schemas.microsoft.com/office/drawing/2014/main" id="{1AD4DFFF-8B32-BC42-92AE-92A50372CC0F}"/>
                  </a:ext>
                </a:extLst>
              </p:cNvPr>
              <p:cNvSpPr txBox="1"/>
              <p:nvPr/>
            </p:nvSpPr>
            <p:spPr>
              <a:xfrm>
                <a:off x="7533456" y="4237191"/>
                <a:ext cx="481002" cy="341765"/>
              </a:xfrm>
              <a:prstGeom prst="rect">
                <a:avLst/>
              </a:prstGeom>
              <a:noFill/>
            </p:spPr>
            <p:txBody>
              <a:bodyPr wrap="none" rtlCol="0">
                <a:spAutoFit/>
              </a:bodyPr>
              <a:lstStyle/>
              <a:p>
                <a:r>
                  <a:rPr lang="en-US" sz="1200" dirty="0">
                    <a:latin typeface="+mn-lt"/>
                  </a:rPr>
                  <a:t>DF</a:t>
                </a:r>
              </a:p>
            </p:txBody>
          </p:sp>
          <p:sp>
            <p:nvSpPr>
              <p:cNvPr id="14" name="TextBox 13">
                <a:extLst>
                  <a:ext uri="{FF2B5EF4-FFF2-40B4-BE49-F238E27FC236}">
                    <a16:creationId xmlns:a16="http://schemas.microsoft.com/office/drawing/2014/main" id="{D6888C98-291A-FC4D-95C3-94ABC720F21F}"/>
                  </a:ext>
                </a:extLst>
              </p:cNvPr>
              <p:cNvSpPr txBox="1"/>
              <p:nvPr/>
            </p:nvSpPr>
            <p:spPr>
              <a:xfrm>
                <a:off x="7796251" y="3821906"/>
                <a:ext cx="607582" cy="341765"/>
              </a:xfrm>
              <a:prstGeom prst="rect">
                <a:avLst/>
              </a:prstGeom>
              <a:noFill/>
            </p:spPr>
            <p:txBody>
              <a:bodyPr wrap="none" rtlCol="0">
                <a:spAutoFit/>
              </a:bodyPr>
              <a:lstStyle/>
              <a:p>
                <a:r>
                  <a:rPr lang="en-US" sz="1200" dirty="0">
                    <a:latin typeface="+mn-lt"/>
                  </a:rPr>
                  <a:t>DBF</a:t>
                </a:r>
              </a:p>
            </p:txBody>
          </p:sp>
          <p:sp>
            <p:nvSpPr>
              <p:cNvPr id="15" name="TextBox 14">
                <a:extLst>
                  <a:ext uri="{FF2B5EF4-FFF2-40B4-BE49-F238E27FC236}">
                    <a16:creationId xmlns:a16="http://schemas.microsoft.com/office/drawing/2014/main" id="{AEC7C60E-9EA2-B247-BC3A-03891F084E03}"/>
                  </a:ext>
                </a:extLst>
              </p:cNvPr>
              <p:cNvSpPr txBox="1"/>
              <p:nvPr/>
            </p:nvSpPr>
            <p:spPr>
              <a:xfrm>
                <a:off x="8161266" y="4113794"/>
                <a:ext cx="502759" cy="341765"/>
              </a:xfrm>
              <a:prstGeom prst="rect">
                <a:avLst/>
              </a:prstGeom>
              <a:noFill/>
            </p:spPr>
            <p:txBody>
              <a:bodyPr wrap="none" rtlCol="0">
                <a:spAutoFit/>
              </a:bodyPr>
              <a:lstStyle/>
              <a:p>
                <a:r>
                  <a:rPr lang="en-US" sz="1200" dirty="0">
                    <a:latin typeface="+mn-lt"/>
                  </a:rPr>
                  <a:t>MF</a:t>
                </a:r>
              </a:p>
            </p:txBody>
          </p:sp>
          <p:sp>
            <p:nvSpPr>
              <p:cNvPr id="16" name="TextBox 15">
                <a:extLst>
                  <a:ext uri="{FF2B5EF4-FFF2-40B4-BE49-F238E27FC236}">
                    <a16:creationId xmlns:a16="http://schemas.microsoft.com/office/drawing/2014/main" id="{BC9AFAD1-F645-9548-A37D-583616EEE479}"/>
                  </a:ext>
                </a:extLst>
              </p:cNvPr>
              <p:cNvSpPr txBox="1"/>
              <p:nvPr/>
            </p:nvSpPr>
            <p:spPr>
              <a:xfrm>
                <a:off x="8460636" y="3804321"/>
                <a:ext cx="490892" cy="341765"/>
              </a:xfrm>
              <a:prstGeom prst="rect">
                <a:avLst/>
              </a:prstGeom>
              <a:noFill/>
            </p:spPr>
            <p:txBody>
              <a:bodyPr wrap="none" rtlCol="0">
                <a:spAutoFit/>
              </a:bodyPr>
              <a:lstStyle/>
              <a:p>
                <a:r>
                  <a:rPr lang="en-US" sz="1200" dirty="0">
                    <a:latin typeface="+mn-lt"/>
                  </a:rPr>
                  <a:t>CS</a:t>
                </a:r>
              </a:p>
            </p:txBody>
          </p:sp>
          <p:sp>
            <p:nvSpPr>
              <p:cNvPr id="17" name="TextBox 16">
                <a:extLst>
                  <a:ext uri="{FF2B5EF4-FFF2-40B4-BE49-F238E27FC236}">
                    <a16:creationId xmlns:a16="http://schemas.microsoft.com/office/drawing/2014/main" id="{8C6EE55C-BB1F-6546-BBD7-7ED647863844}"/>
                  </a:ext>
                </a:extLst>
              </p:cNvPr>
              <p:cNvSpPr txBox="1"/>
              <p:nvPr/>
            </p:nvSpPr>
            <p:spPr>
              <a:xfrm>
                <a:off x="8777770" y="4085905"/>
                <a:ext cx="502759" cy="341765"/>
              </a:xfrm>
              <a:prstGeom prst="rect">
                <a:avLst/>
              </a:prstGeom>
              <a:noFill/>
            </p:spPr>
            <p:txBody>
              <a:bodyPr wrap="none" rtlCol="0">
                <a:spAutoFit/>
              </a:bodyPr>
              <a:lstStyle/>
              <a:p>
                <a:r>
                  <a:rPr lang="en-US" sz="1200" dirty="0">
                    <a:latin typeface="+mn-lt"/>
                  </a:rPr>
                  <a:t>OS</a:t>
                </a:r>
              </a:p>
            </p:txBody>
          </p:sp>
          <p:sp>
            <p:nvSpPr>
              <p:cNvPr id="18" name="TextBox 17">
                <a:extLst>
                  <a:ext uri="{FF2B5EF4-FFF2-40B4-BE49-F238E27FC236}">
                    <a16:creationId xmlns:a16="http://schemas.microsoft.com/office/drawing/2014/main" id="{A54DF68A-BE93-AD4C-93FA-3B5B4BD83A7B}"/>
                  </a:ext>
                </a:extLst>
              </p:cNvPr>
              <p:cNvSpPr txBox="1"/>
              <p:nvPr/>
            </p:nvSpPr>
            <p:spPr>
              <a:xfrm>
                <a:off x="9076100" y="3779683"/>
                <a:ext cx="534404" cy="341765"/>
              </a:xfrm>
              <a:prstGeom prst="rect">
                <a:avLst/>
              </a:prstGeom>
              <a:noFill/>
            </p:spPr>
            <p:txBody>
              <a:bodyPr wrap="none" rtlCol="0">
                <a:spAutoFit/>
              </a:bodyPr>
              <a:lstStyle/>
              <a:p>
                <a:r>
                  <a:rPr lang="en-US" sz="1200" dirty="0">
                    <a:latin typeface="+mn-lt"/>
                  </a:rPr>
                  <a:t>WS</a:t>
                </a:r>
              </a:p>
            </p:txBody>
          </p:sp>
          <p:sp>
            <p:nvSpPr>
              <p:cNvPr id="19" name="TextBox 18">
                <a:extLst>
                  <a:ext uri="{FF2B5EF4-FFF2-40B4-BE49-F238E27FC236}">
                    <a16:creationId xmlns:a16="http://schemas.microsoft.com/office/drawing/2014/main" id="{5AE0C744-6DCF-264A-A7AE-EB15D2F35AEE}"/>
                  </a:ext>
                </a:extLst>
              </p:cNvPr>
              <p:cNvSpPr txBox="1"/>
              <p:nvPr/>
            </p:nvSpPr>
            <p:spPr>
              <a:xfrm>
                <a:off x="9449406" y="3664364"/>
                <a:ext cx="354422" cy="341765"/>
              </a:xfrm>
              <a:prstGeom prst="rect">
                <a:avLst/>
              </a:prstGeom>
              <a:noFill/>
            </p:spPr>
            <p:txBody>
              <a:bodyPr wrap="none" rtlCol="0">
                <a:spAutoFit/>
              </a:bodyPr>
              <a:lstStyle/>
              <a:p>
                <a:r>
                  <a:rPr lang="en-US" sz="1200" dirty="0">
                    <a:latin typeface="+mn-lt"/>
                  </a:rPr>
                  <a:t>S</a:t>
                </a:r>
              </a:p>
            </p:txBody>
          </p:sp>
          <p:sp>
            <p:nvSpPr>
              <p:cNvPr id="20" name="TextBox 19">
                <a:extLst>
                  <a:ext uri="{FF2B5EF4-FFF2-40B4-BE49-F238E27FC236}">
                    <a16:creationId xmlns:a16="http://schemas.microsoft.com/office/drawing/2014/main" id="{FBB2887C-1DEE-5B45-B993-E9C340C7B600}"/>
                  </a:ext>
                </a:extLst>
              </p:cNvPr>
              <p:cNvSpPr txBox="1"/>
              <p:nvPr/>
            </p:nvSpPr>
            <p:spPr>
              <a:xfrm>
                <a:off x="9760914" y="4148962"/>
                <a:ext cx="376180" cy="341765"/>
              </a:xfrm>
              <a:prstGeom prst="rect">
                <a:avLst/>
              </a:prstGeom>
              <a:noFill/>
            </p:spPr>
            <p:txBody>
              <a:bodyPr wrap="none" rtlCol="0">
                <a:spAutoFit/>
              </a:bodyPr>
              <a:lstStyle/>
              <a:p>
                <a:r>
                  <a:rPr lang="en-US" sz="1200" dirty="0">
                    <a:latin typeface="+mn-lt"/>
                  </a:rPr>
                  <a:t>G</a:t>
                </a:r>
              </a:p>
            </p:txBody>
          </p:sp>
          <p:sp>
            <p:nvSpPr>
              <p:cNvPr id="21" name="TextBox 20">
                <a:extLst>
                  <a:ext uri="{FF2B5EF4-FFF2-40B4-BE49-F238E27FC236}">
                    <a16:creationId xmlns:a16="http://schemas.microsoft.com/office/drawing/2014/main" id="{0FE21C0F-2B4F-4540-8109-69708D999A86}"/>
                  </a:ext>
                </a:extLst>
              </p:cNvPr>
              <p:cNvSpPr txBox="1"/>
              <p:nvPr/>
            </p:nvSpPr>
            <p:spPr>
              <a:xfrm>
                <a:off x="10029528" y="3892246"/>
                <a:ext cx="534404" cy="341765"/>
              </a:xfrm>
              <a:prstGeom prst="rect">
                <a:avLst/>
              </a:prstGeom>
              <a:noFill/>
            </p:spPr>
            <p:txBody>
              <a:bodyPr wrap="none" rtlCol="0">
                <a:spAutoFit/>
              </a:bodyPr>
              <a:lstStyle/>
              <a:p>
                <a:r>
                  <a:rPr lang="en-US" sz="1200" dirty="0">
                    <a:latin typeface="+mn-lt"/>
                  </a:rPr>
                  <a:t>PW</a:t>
                </a:r>
              </a:p>
            </p:txBody>
          </p:sp>
          <p:sp>
            <p:nvSpPr>
              <p:cNvPr id="22" name="TextBox 21">
                <a:extLst>
                  <a:ext uri="{FF2B5EF4-FFF2-40B4-BE49-F238E27FC236}">
                    <a16:creationId xmlns:a16="http://schemas.microsoft.com/office/drawing/2014/main" id="{E6B94084-B6A4-DF4E-ACD3-C9832A87C00A}"/>
                  </a:ext>
                </a:extLst>
              </p:cNvPr>
              <p:cNvSpPr txBox="1"/>
              <p:nvPr/>
            </p:nvSpPr>
            <p:spPr>
              <a:xfrm>
                <a:off x="10391560" y="3927413"/>
                <a:ext cx="364313" cy="341765"/>
              </a:xfrm>
              <a:prstGeom prst="rect">
                <a:avLst/>
              </a:prstGeom>
              <a:noFill/>
            </p:spPr>
            <p:txBody>
              <a:bodyPr wrap="none" rtlCol="0">
                <a:spAutoFit/>
              </a:bodyPr>
              <a:lstStyle/>
              <a:p>
                <a:r>
                  <a:rPr lang="en-US" sz="1200" dirty="0">
                    <a:latin typeface="+mn-lt"/>
                  </a:rPr>
                  <a:t>C</a:t>
                </a:r>
              </a:p>
            </p:txBody>
          </p:sp>
          <p:sp>
            <p:nvSpPr>
              <p:cNvPr id="23" name="TextBox 22">
                <a:extLst>
                  <a:ext uri="{FF2B5EF4-FFF2-40B4-BE49-F238E27FC236}">
                    <a16:creationId xmlns:a16="http://schemas.microsoft.com/office/drawing/2014/main" id="{1D15CC44-723D-9E4F-AC2C-B0D354FE8928}"/>
                  </a:ext>
                </a:extLst>
              </p:cNvPr>
              <p:cNvSpPr txBox="1"/>
              <p:nvPr/>
            </p:nvSpPr>
            <p:spPr>
              <a:xfrm>
                <a:off x="10709398" y="3920589"/>
                <a:ext cx="364313" cy="341765"/>
              </a:xfrm>
              <a:prstGeom prst="rect">
                <a:avLst/>
              </a:prstGeom>
              <a:noFill/>
            </p:spPr>
            <p:txBody>
              <a:bodyPr wrap="none" rtlCol="0">
                <a:spAutoFit/>
              </a:bodyPr>
              <a:lstStyle/>
              <a:p>
                <a:r>
                  <a:rPr lang="en-US" sz="1200" dirty="0">
                    <a:latin typeface="+mn-lt"/>
                  </a:rPr>
                  <a:t>U</a:t>
                </a:r>
              </a:p>
            </p:txBody>
          </p:sp>
          <p:sp>
            <p:nvSpPr>
              <p:cNvPr id="24" name="TextBox 23">
                <a:extLst>
                  <a:ext uri="{FF2B5EF4-FFF2-40B4-BE49-F238E27FC236}">
                    <a16:creationId xmlns:a16="http://schemas.microsoft.com/office/drawing/2014/main" id="{0F7121EA-99F1-334A-B5E0-9A691F2B7219}"/>
                  </a:ext>
                </a:extLst>
              </p:cNvPr>
              <p:cNvSpPr txBox="1"/>
              <p:nvPr/>
            </p:nvSpPr>
            <p:spPr>
              <a:xfrm>
                <a:off x="10975250" y="3716401"/>
                <a:ext cx="472546" cy="569608"/>
              </a:xfrm>
              <a:prstGeom prst="rect">
                <a:avLst/>
              </a:prstGeom>
              <a:noFill/>
            </p:spPr>
            <p:txBody>
              <a:bodyPr wrap="square" rtlCol="0">
                <a:spAutoFit/>
              </a:bodyPr>
              <a:lstStyle/>
              <a:p>
                <a:r>
                  <a:rPr lang="en-US" sz="1200" dirty="0">
                    <a:latin typeface="+mn-lt"/>
                  </a:rPr>
                  <a:t>CM</a:t>
                </a:r>
              </a:p>
            </p:txBody>
          </p:sp>
          <p:sp>
            <p:nvSpPr>
              <p:cNvPr id="25" name="TextBox 24">
                <a:extLst>
                  <a:ext uri="{FF2B5EF4-FFF2-40B4-BE49-F238E27FC236}">
                    <a16:creationId xmlns:a16="http://schemas.microsoft.com/office/drawing/2014/main" id="{0E8E3CD8-D74F-6E4A-A497-EBCE620E41F4}"/>
                  </a:ext>
                </a:extLst>
              </p:cNvPr>
              <p:cNvSpPr txBox="1"/>
              <p:nvPr/>
            </p:nvSpPr>
            <p:spPr>
              <a:xfrm>
                <a:off x="11335235" y="4096210"/>
                <a:ext cx="221088" cy="341765"/>
              </a:xfrm>
              <a:prstGeom prst="rect">
                <a:avLst/>
              </a:prstGeom>
              <a:noFill/>
            </p:spPr>
            <p:txBody>
              <a:bodyPr wrap="square" rtlCol="0">
                <a:spAutoFit/>
              </a:bodyPr>
              <a:lstStyle/>
              <a:p>
                <a:r>
                  <a:rPr lang="en-US" sz="1200" dirty="0">
                    <a:latin typeface="+mn-lt"/>
                  </a:rPr>
                  <a:t>B</a:t>
                </a:r>
              </a:p>
            </p:txBody>
          </p:sp>
          <p:sp>
            <p:nvSpPr>
              <p:cNvPr id="26" name="TextBox 25">
                <a:extLst>
                  <a:ext uri="{FF2B5EF4-FFF2-40B4-BE49-F238E27FC236}">
                    <a16:creationId xmlns:a16="http://schemas.microsoft.com/office/drawing/2014/main" id="{E5CA8BD8-99B1-9B40-A05B-51FC89C330C9}"/>
                  </a:ext>
                </a:extLst>
              </p:cNvPr>
              <p:cNvSpPr txBox="1"/>
              <p:nvPr/>
            </p:nvSpPr>
            <p:spPr>
              <a:xfrm>
                <a:off x="7165282" y="3312597"/>
                <a:ext cx="597693" cy="341765"/>
              </a:xfrm>
              <a:prstGeom prst="rect">
                <a:avLst/>
              </a:prstGeom>
              <a:noFill/>
            </p:spPr>
            <p:txBody>
              <a:bodyPr wrap="none" rtlCol="0">
                <a:spAutoFit/>
              </a:bodyPr>
              <a:lstStyle/>
              <a:p>
                <a:r>
                  <a:rPr lang="en-US" sz="1200" dirty="0">
                    <a:latin typeface="+mn-lt"/>
                  </a:rPr>
                  <a:t>EBF</a:t>
                </a:r>
              </a:p>
            </p:txBody>
          </p:sp>
        </p:grpSp>
      </p:grpSp>
      <p:sp>
        <p:nvSpPr>
          <p:cNvPr id="47" name="TextBox 46">
            <a:extLst>
              <a:ext uri="{FF2B5EF4-FFF2-40B4-BE49-F238E27FC236}">
                <a16:creationId xmlns:a16="http://schemas.microsoft.com/office/drawing/2014/main" id="{C2407962-8B0B-6742-8782-FDB7F5843340}"/>
              </a:ext>
            </a:extLst>
          </p:cNvPr>
          <p:cNvSpPr txBox="1"/>
          <p:nvPr/>
        </p:nvSpPr>
        <p:spPr>
          <a:xfrm>
            <a:off x="4458454" y="1323317"/>
            <a:ext cx="4022147" cy="338554"/>
          </a:xfrm>
          <a:prstGeom prst="rect">
            <a:avLst/>
          </a:prstGeom>
          <a:noFill/>
        </p:spPr>
        <p:txBody>
          <a:bodyPr wrap="square" rtlCol="0">
            <a:spAutoFit/>
          </a:bodyPr>
          <a:lstStyle/>
          <a:p>
            <a:r>
              <a:rPr lang="en-US" sz="1600" dirty="0">
                <a:latin typeface="+mn-lt"/>
              </a:rPr>
              <a:t>MODIS average water vapor gm cm</a:t>
            </a:r>
            <a:r>
              <a:rPr lang="en-US" sz="1600" baseline="30000" dirty="0">
                <a:latin typeface="+mn-lt"/>
              </a:rPr>
              <a:t>-2</a:t>
            </a:r>
            <a:endParaRPr lang="en-US" sz="1600" dirty="0">
              <a:latin typeface="+mn-lt"/>
            </a:endParaRPr>
          </a:p>
        </p:txBody>
      </p:sp>
      <p:sp>
        <p:nvSpPr>
          <p:cNvPr id="49" name="TextBox 48">
            <a:extLst>
              <a:ext uri="{FF2B5EF4-FFF2-40B4-BE49-F238E27FC236}">
                <a16:creationId xmlns:a16="http://schemas.microsoft.com/office/drawing/2014/main" id="{9DEEF20F-1670-5B43-8A96-8054E7D2FD54}"/>
              </a:ext>
            </a:extLst>
          </p:cNvPr>
          <p:cNvSpPr txBox="1"/>
          <p:nvPr/>
        </p:nvSpPr>
        <p:spPr>
          <a:xfrm>
            <a:off x="4960439" y="5023665"/>
            <a:ext cx="2417649" cy="338554"/>
          </a:xfrm>
          <a:prstGeom prst="rect">
            <a:avLst/>
          </a:prstGeom>
          <a:noFill/>
        </p:spPr>
        <p:txBody>
          <a:bodyPr wrap="none" rtlCol="0">
            <a:spAutoFit/>
          </a:bodyPr>
          <a:lstStyle/>
          <a:p>
            <a:r>
              <a:rPr lang="en-US" sz="1600" dirty="0">
                <a:latin typeface="+mn-lt"/>
              </a:rPr>
              <a:t>Land cover classification</a:t>
            </a:r>
          </a:p>
        </p:txBody>
      </p:sp>
      <p:sp>
        <p:nvSpPr>
          <p:cNvPr id="50" name="TextBox 49">
            <a:extLst>
              <a:ext uri="{FF2B5EF4-FFF2-40B4-BE49-F238E27FC236}">
                <a16:creationId xmlns:a16="http://schemas.microsoft.com/office/drawing/2014/main" id="{07635E50-CD06-2B44-9652-3C64F74AF5C1}"/>
              </a:ext>
            </a:extLst>
          </p:cNvPr>
          <p:cNvSpPr txBox="1"/>
          <p:nvPr/>
        </p:nvSpPr>
        <p:spPr>
          <a:xfrm>
            <a:off x="3832563" y="5616010"/>
            <a:ext cx="4392549" cy="276999"/>
          </a:xfrm>
          <a:prstGeom prst="rect">
            <a:avLst/>
          </a:prstGeom>
          <a:noFill/>
        </p:spPr>
        <p:txBody>
          <a:bodyPr wrap="none" rtlCol="0">
            <a:spAutoFit/>
          </a:bodyPr>
          <a:lstStyle/>
          <a:p>
            <a:r>
              <a:rPr lang="en-US" sz="1200" dirty="0">
                <a:latin typeface="+mn-lt"/>
              </a:rPr>
              <a:t>[Thompson et al., </a:t>
            </a:r>
            <a:r>
              <a:rPr lang="en-US" sz="1200" i="1" dirty="0">
                <a:latin typeface="+mn-lt"/>
              </a:rPr>
              <a:t>Remote Sensing of Environment </a:t>
            </a:r>
            <a:r>
              <a:rPr lang="en-US" sz="1200" dirty="0">
                <a:latin typeface="+mn-lt"/>
              </a:rPr>
              <a:t>232, 2019]</a:t>
            </a:r>
          </a:p>
        </p:txBody>
      </p:sp>
      <p:sp>
        <p:nvSpPr>
          <p:cNvPr id="28" name="TextBox 27">
            <a:extLst>
              <a:ext uri="{FF2B5EF4-FFF2-40B4-BE49-F238E27FC236}">
                <a16:creationId xmlns:a16="http://schemas.microsoft.com/office/drawing/2014/main" id="{06001325-47ED-4A42-B674-F422CEBBA886}"/>
              </a:ext>
            </a:extLst>
          </p:cNvPr>
          <p:cNvSpPr txBox="1"/>
          <p:nvPr/>
        </p:nvSpPr>
        <p:spPr>
          <a:xfrm>
            <a:off x="483528" y="1423981"/>
            <a:ext cx="2844443" cy="3416320"/>
          </a:xfrm>
          <a:prstGeom prst="rect">
            <a:avLst/>
          </a:prstGeom>
          <a:noFill/>
        </p:spPr>
        <p:txBody>
          <a:bodyPr wrap="square" rtlCol="0">
            <a:spAutoFit/>
          </a:bodyPr>
          <a:lstStyle/>
          <a:p>
            <a:r>
              <a:rPr lang="en-US" b="1" dirty="0"/>
              <a:t>Aerosols are particularly challenging when present with high water vapor content in the atmosphere.  </a:t>
            </a:r>
          </a:p>
          <a:p>
            <a:endParaRPr lang="en-US" b="1" dirty="0"/>
          </a:p>
          <a:p>
            <a:r>
              <a:rPr lang="en-US" b="1" dirty="0"/>
              <a:t>The next section describes new atmospheric correction methods intended to handle these tricky combinations.</a:t>
            </a:r>
          </a:p>
        </p:txBody>
      </p:sp>
    </p:spTree>
    <p:extLst>
      <p:ext uri="{BB962C8B-B14F-4D97-AF65-F5344CB8AC3E}">
        <p14:creationId xmlns:p14="http://schemas.microsoft.com/office/powerpoint/2010/main" val="24137426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57AC3-DDD7-C241-BD31-351F8BDA8716}"/>
              </a:ext>
            </a:extLst>
          </p:cNvPr>
          <p:cNvSpPr>
            <a:spLocks noGrp="1"/>
          </p:cNvSpPr>
          <p:nvPr>
            <p:ph type="dt" sz="half" idx="2"/>
          </p:nvPr>
        </p:nvSpPr>
        <p:spPr/>
        <p:txBody>
          <a:bodyPr/>
          <a:lstStyle/>
          <a:p>
            <a:fld id="{840517FD-CC62-3941-B741-E965A79E54F2}" type="datetime1">
              <a:rPr lang="en-US" smtClean="0"/>
              <a:t>9/13/20</a:t>
            </a:fld>
            <a:endParaRPr lang="en-US" dirty="0"/>
          </a:p>
        </p:txBody>
      </p:sp>
      <p:sp>
        <p:nvSpPr>
          <p:cNvPr id="3" name="Footer Placeholder 2">
            <a:extLst>
              <a:ext uri="{FF2B5EF4-FFF2-40B4-BE49-F238E27FC236}">
                <a16:creationId xmlns:a16="http://schemas.microsoft.com/office/drawing/2014/main" id="{F8AC24BF-0017-D74D-8EDE-2727B21F96AA}"/>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28377B2B-8ED4-9E4A-BFCC-D2C0C51FAF26}"/>
              </a:ext>
            </a:extLst>
          </p:cNvPr>
          <p:cNvSpPr>
            <a:spLocks noGrp="1"/>
          </p:cNvSpPr>
          <p:nvPr>
            <p:ph type="sldNum" sz="quarter" idx="4"/>
          </p:nvPr>
        </p:nvSpPr>
        <p:spPr/>
        <p:txBody>
          <a:bodyPr/>
          <a:lstStyle/>
          <a:p>
            <a:fld id="{1BB0B505-5A34-8746-A5A9-793D5E51FFCB}" type="slidenum">
              <a:rPr lang="en-US" smtClean="0"/>
              <a:pPr/>
              <a:t>15</a:t>
            </a:fld>
            <a:endParaRPr lang="en-US" dirty="0"/>
          </a:p>
        </p:txBody>
      </p:sp>
      <p:sp>
        <p:nvSpPr>
          <p:cNvPr id="5" name="Text Placeholder 4">
            <a:extLst>
              <a:ext uri="{FF2B5EF4-FFF2-40B4-BE49-F238E27FC236}">
                <a16:creationId xmlns:a16="http://schemas.microsoft.com/office/drawing/2014/main" id="{D074F2CC-77C8-B24D-8C4B-31854293BE78}"/>
              </a:ext>
            </a:extLst>
          </p:cNvPr>
          <p:cNvSpPr>
            <a:spLocks noGrp="1"/>
          </p:cNvSpPr>
          <p:nvPr>
            <p:ph type="body" sz="quarter" idx="16"/>
          </p:nvPr>
        </p:nvSpPr>
        <p:spPr>
          <a:xfrm>
            <a:off x="596797" y="971651"/>
            <a:ext cx="9160897" cy="327905"/>
          </a:xfrm>
        </p:spPr>
        <p:txBody>
          <a:bodyPr/>
          <a:lstStyle/>
          <a:p>
            <a:r>
              <a:rPr lang="en-US" b="1" dirty="0"/>
              <a:t>From Clark et al., 2002.</a:t>
            </a:r>
          </a:p>
        </p:txBody>
      </p:sp>
      <p:sp>
        <p:nvSpPr>
          <p:cNvPr id="6" name="Title 5">
            <a:extLst>
              <a:ext uri="{FF2B5EF4-FFF2-40B4-BE49-F238E27FC236}">
                <a16:creationId xmlns:a16="http://schemas.microsoft.com/office/drawing/2014/main" id="{A8C6F9D2-75A1-4349-8CB5-844D57C9D800}"/>
              </a:ext>
            </a:extLst>
          </p:cNvPr>
          <p:cNvSpPr>
            <a:spLocks noGrp="1"/>
          </p:cNvSpPr>
          <p:nvPr>
            <p:ph type="ctrTitle"/>
          </p:nvPr>
        </p:nvSpPr>
        <p:spPr/>
        <p:txBody>
          <a:bodyPr/>
          <a:lstStyle/>
          <a:p>
            <a:r>
              <a:rPr lang="en-US" dirty="0"/>
              <a:t>Atmospheric correction artifacts</a:t>
            </a:r>
          </a:p>
        </p:txBody>
      </p:sp>
      <p:pic>
        <p:nvPicPr>
          <p:cNvPr id="8" name="Picture 7">
            <a:extLst>
              <a:ext uri="{FF2B5EF4-FFF2-40B4-BE49-F238E27FC236}">
                <a16:creationId xmlns:a16="http://schemas.microsoft.com/office/drawing/2014/main" id="{DB61B99D-D490-C549-BC65-08E6700254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2849" y="1706306"/>
            <a:ext cx="5279145" cy="3970318"/>
          </a:xfrm>
          <a:prstGeom prst="rect">
            <a:avLst/>
          </a:prstGeom>
        </p:spPr>
      </p:pic>
      <p:sp>
        <p:nvSpPr>
          <p:cNvPr id="7" name="TextBox 6">
            <a:extLst>
              <a:ext uri="{FF2B5EF4-FFF2-40B4-BE49-F238E27FC236}">
                <a16:creationId xmlns:a16="http://schemas.microsoft.com/office/drawing/2014/main" id="{419BE3B8-E053-5848-8F08-31643DB2F47B}"/>
              </a:ext>
            </a:extLst>
          </p:cNvPr>
          <p:cNvSpPr txBox="1"/>
          <p:nvPr/>
        </p:nvSpPr>
        <p:spPr>
          <a:xfrm>
            <a:off x="556134" y="1559060"/>
            <a:ext cx="3330732" cy="4524315"/>
          </a:xfrm>
          <a:prstGeom prst="rect">
            <a:avLst/>
          </a:prstGeom>
          <a:noFill/>
        </p:spPr>
        <p:txBody>
          <a:bodyPr wrap="square" rtlCol="0">
            <a:spAutoFit/>
          </a:bodyPr>
          <a:lstStyle/>
          <a:p>
            <a:r>
              <a:rPr lang="en-US" b="1" dirty="0"/>
              <a:t>It is common for reflectance spectra to show spikey “residuals” in water vapor features where the model does not quite match true atmospheric conditions.  </a:t>
            </a:r>
          </a:p>
          <a:p>
            <a:endParaRPr lang="en-US" b="1" dirty="0"/>
          </a:p>
          <a:p>
            <a:r>
              <a:rPr lang="en-US" b="1" dirty="0"/>
              <a:t>Look to the red arrows (940 nm and 1140 nm bands) for these issues. </a:t>
            </a:r>
          </a:p>
          <a:p>
            <a:endParaRPr lang="en-US" b="1" dirty="0"/>
          </a:p>
          <a:p>
            <a:r>
              <a:rPr lang="en-US" b="1" dirty="0"/>
              <a:t>The 1380 and 1880 nm dips are due to extreme absorption (the atmosphere is opaque).  These regions are typically ignored.</a:t>
            </a:r>
          </a:p>
        </p:txBody>
      </p:sp>
      <p:cxnSp>
        <p:nvCxnSpPr>
          <p:cNvPr id="10" name="Straight Arrow Connector 9">
            <a:extLst>
              <a:ext uri="{FF2B5EF4-FFF2-40B4-BE49-F238E27FC236}">
                <a16:creationId xmlns:a16="http://schemas.microsoft.com/office/drawing/2014/main" id="{14A24610-D3F1-6A49-A7C2-E00E00312376}"/>
              </a:ext>
            </a:extLst>
          </p:cNvPr>
          <p:cNvCxnSpPr/>
          <p:nvPr/>
        </p:nvCxnSpPr>
        <p:spPr>
          <a:xfrm>
            <a:off x="5471143" y="2190627"/>
            <a:ext cx="223736" cy="44747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1" name="Straight Arrow Connector 10">
            <a:extLst>
              <a:ext uri="{FF2B5EF4-FFF2-40B4-BE49-F238E27FC236}">
                <a16:creationId xmlns:a16="http://schemas.microsoft.com/office/drawing/2014/main" id="{99467B07-5B09-6444-846C-1D34D61B2510}"/>
              </a:ext>
            </a:extLst>
          </p:cNvPr>
          <p:cNvCxnSpPr/>
          <p:nvPr/>
        </p:nvCxnSpPr>
        <p:spPr>
          <a:xfrm>
            <a:off x="5689350" y="1966891"/>
            <a:ext cx="223736" cy="44747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8911641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9CB45D-FA1E-7B4C-AB5B-AA22DACE9B68}"/>
              </a:ext>
            </a:extLst>
          </p:cNvPr>
          <p:cNvSpPr>
            <a:spLocks noGrp="1"/>
          </p:cNvSpPr>
          <p:nvPr>
            <p:ph type="dt" sz="half" idx="2"/>
          </p:nvPr>
        </p:nvSpPr>
        <p:spPr/>
        <p:txBody>
          <a:bodyPr/>
          <a:lstStyle/>
          <a:p>
            <a:fld id="{840517FD-CC62-3941-B741-E965A79E54F2}" type="datetime1">
              <a:rPr lang="en-US" smtClean="0"/>
              <a:t>9/13/20</a:t>
            </a:fld>
            <a:endParaRPr lang="en-US" dirty="0"/>
          </a:p>
        </p:txBody>
      </p:sp>
      <p:sp>
        <p:nvSpPr>
          <p:cNvPr id="3" name="Footer Placeholder 2">
            <a:extLst>
              <a:ext uri="{FF2B5EF4-FFF2-40B4-BE49-F238E27FC236}">
                <a16:creationId xmlns:a16="http://schemas.microsoft.com/office/drawing/2014/main" id="{5BA8502C-A64C-9F47-A411-8083CC292E59}"/>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2464C5FD-7B0E-1C4C-8486-1C85110233AA}"/>
              </a:ext>
            </a:extLst>
          </p:cNvPr>
          <p:cNvSpPr>
            <a:spLocks noGrp="1"/>
          </p:cNvSpPr>
          <p:nvPr>
            <p:ph type="sldNum" sz="quarter" idx="4"/>
          </p:nvPr>
        </p:nvSpPr>
        <p:spPr/>
        <p:txBody>
          <a:bodyPr/>
          <a:lstStyle/>
          <a:p>
            <a:fld id="{1BB0B505-5A34-8746-A5A9-793D5E51FFCB}" type="slidenum">
              <a:rPr lang="en-US" smtClean="0"/>
              <a:pPr/>
              <a:t>16</a:t>
            </a:fld>
            <a:endParaRPr lang="en-US" dirty="0"/>
          </a:p>
        </p:txBody>
      </p:sp>
      <p:sp>
        <p:nvSpPr>
          <p:cNvPr id="6" name="Title 5">
            <a:extLst>
              <a:ext uri="{FF2B5EF4-FFF2-40B4-BE49-F238E27FC236}">
                <a16:creationId xmlns:a16="http://schemas.microsoft.com/office/drawing/2014/main" id="{177B4864-045E-6E4E-98EB-BB637477EBDD}"/>
              </a:ext>
            </a:extLst>
          </p:cNvPr>
          <p:cNvSpPr>
            <a:spLocks noGrp="1"/>
          </p:cNvSpPr>
          <p:nvPr>
            <p:ph type="ctrTitle"/>
          </p:nvPr>
        </p:nvSpPr>
        <p:spPr/>
        <p:txBody>
          <a:bodyPr/>
          <a:lstStyle/>
          <a:p>
            <a:r>
              <a:rPr lang="en-US" dirty="0"/>
              <a:t>Atmospheric aerosol-related artifacts</a:t>
            </a:r>
          </a:p>
        </p:txBody>
      </p:sp>
      <p:grpSp>
        <p:nvGrpSpPr>
          <p:cNvPr id="8" name="Group 7">
            <a:extLst>
              <a:ext uri="{FF2B5EF4-FFF2-40B4-BE49-F238E27FC236}">
                <a16:creationId xmlns:a16="http://schemas.microsoft.com/office/drawing/2014/main" id="{03757C0B-53AE-B341-BD67-2D2E662E0D95}"/>
              </a:ext>
            </a:extLst>
          </p:cNvPr>
          <p:cNvGrpSpPr/>
          <p:nvPr/>
        </p:nvGrpSpPr>
        <p:grpSpPr>
          <a:xfrm>
            <a:off x="1133476" y="1874106"/>
            <a:ext cx="13838421" cy="2853984"/>
            <a:chOff x="1512995" y="1146987"/>
            <a:chExt cx="8523284" cy="1757810"/>
          </a:xfrm>
        </p:grpSpPr>
        <p:pic>
          <p:nvPicPr>
            <p:cNvPr id="9" name="Picture 8">
              <a:extLst>
                <a:ext uri="{FF2B5EF4-FFF2-40B4-BE49-F238E27FC236}">
                  <a16:creationId xmlns:a16="http://schemas.microsoft.com/office/drawing/2014/main" id="{18016A92-CC63-B540-9382-BEC92CFA48C4}"/>
                </a:ext>
              </a:extLst>
            </p:cNvPr>
            <p:cNvPicPr>
              <a:picLocks noChangeAspect="1"/>
            </p:cNvPicPr>
            <p:nvPr/>
          </p:nvPicPr>
          <p:blipFill>
            <a:blip r:embed="rId2"/>
            <a:stretch>
              <a:fillRect/>
            </a:stretch>
          </p:blipFill>
          <p:spPr>
            <a:xfrm>
              <a:off x="1512995" y="1146987"/>
              <a:ext cx="3937951" cy="1757810"/>
            </a:xfrm>
            <a:prstGeom prst="rect">
              <a:avLst/>
            </a:prstGeom>
          </p:spPr>
        </p:pic>
        <p:sp>
          <p:nvSpPr>
            <p:cNvPr id="10" name="Arc 9">
              <a:extLst>
                <a:ext uri="{FF2B5EF4-FFF2-40B4-BE49-F238E27FC236}">
                  <a16:creationId xmlns:a16="http://schemas.microsoft.com/office/drawing/2014/main" id="{E7AB8D65-15C0-EE41-A9CF-92A2E429846C}"/>
                </a:ext>
              </a:extLst>
            </p:cNvPr>
            <p:cNvSpPr/>
            <p:nvPr/>
          </p:nvSpPr>
          <p:spPr>
            <a:xfrm flipH="1" flipV="1">
              <a:off x="1881962" y="2317623"/>
              <a:ext cx="4727265" cy="225075"/>
            </a:xfrm>
            <a:prstGeom prst="arc">
              <a:avLst/>
            </a:prstGeom>
            <a:ln w="19050">
              <a:solidFill>
                <a:srgbClr val="C00000"/>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Times" pitchFamily="2" charset="0"/>
              </a:endParaRPr>
            </a:p>
          </p:txBody>
        </p:sp>
        <p:sp>
          <p:nvSpPr>
            <p:cNvPr id="11" name="Arc 10">
              <a:extLst>
                <a:ext uri="{FF2B5EF4-FFF2-40B4-BE49-F238E27FC236}">
                  <a16:creationId xmlns:a16="http://schemas.microsoft.com/office/drawing/2014/main" id="{D655A562-EECC-1740-9FE3-8B6B84918896}"/>
                </a:ext>
              </a:extLst>
            </p:cNvPr>
            <p:cNvSpPr/>
            <p:nvPr/>
          </p:nvSpPr>
          <p:spPr>
            <a:xfrm flipH="1">
              <a:off x="1907797" y="1458906"/>
              <a:ext cx="8128482" cy="923065"/>
            </a:xfrm>
            <a:prstGeom prst="arc">
              <a:avLst/>
            </a:prstGeom>
            <a:ln w="19050">
              <a:solidFill>
                <a:srgbClr val="D34840"/>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Times" pitchFamily="2" charset="0"/>
              </a:endParaRPr>
            </a:p>
          </p:txBody>
        </p:sp>
        <p:sp>
          <p:nvSpPr>
            <p:cNvPr id="12" name="TextBox 11">
              <a:extLst>
                <a:ext uri="{FF2B5EF4-FFF2-40B4-BE49-F238E27FC236}">
                  <a16:creationId xmlns:a16="http://schemas.microsoft.com/office/drawing/2014/main" id="{A8ACFF8E-8DEC-0345-91AA-CE18E6C399E2}"/>
                </a:ext>
              </a:extLst>
            </p:cNvPr>
            <p:cNvSpPr txBox="1"/>
            <p:nvPr/>
          </p:nvSpPr>
          <p:spPr>
            <a:xfrm>
              <a:off x="2469674" y="2259553"/>
              <a:ext cx="939371" cy="246434"/>
            </a:xfrm>
            <a:prstGeom prst="rect">
              <a:avLst/>
            </a:prstGeom>
            <a:noFill/>
          </p:spPr>
          <p:txBody>
            <a:bodyPr wrap="square" rtlCol="0">
              <a:spAutoFit/>
            </a:bodyPr>
            <a:lstStyle/>
            <a:p>
              <a:r>
                <a:rPr lang="en-US" sz="1000" dirty="0">
                  <a:solidFill>
                    <a:srgbClr val="C00000"/>
                  </a:solidFill>
                  <a:latin typeface="Times" pitchFamily="2" charset="0"/>
                  <a:ea typeface="Helvetica" charset="0"/>
                  <a:cs typeface="Helvetica" charset="0"/>
                </a:rPr>
                <a:t>Path radiance causes an upslope  near 400 nm</a:t>
              </a:r>
            </a:p>
          </p:txBody>
        </p:sp>
        <p:sp>
          <p:nvSpPr>
            <p:cNvPr id="13" name="TextBox 12">
              <a:extLst>
                <a:ext uri="{FF2B5EF4-FFF2-40B4-BE49-F238E27FC236}">
                  <a16:creationId xmlns:a16="http://schemas.microsoft.com/office/drawing/2014/main" id="{E65D0B96-E48E-AF4A-B956-C0EF88C1A84B}"/>
                </a:ext>
              </a:extLst>
            </p:cNvPr>
            <p:cNvSpPr txBox="1"/>
            <p:nvPr/>
          </p:nvSpPr>
          <p:spPr>
            <a:xfrm>
              <a:off x="2016703" y="1356327"/>
              <a:ext cx="808612" cy="341215"/>
            </a:xfrm>
            <a:prstGeom prst="rect">
              <a:avLst/>
            </a:prstGeom>
            <a:noFill/>
          </p:spPr>
          <p:txBody>
            <a:bodyPr wrap="square" rtlCol="0">
              <a:spAutoFit/>
            </a:bodyPr>
            <a:lstStyle/>
            <a:p>
              <a:r>
                <a:rPr lang="en-US" sz="1000" dirty="0">
                  <a:solidFill>
                    <a:srgbClr val="C00000"/>
                  </a:solidFill>
                  <a:latin typeface="Times" pitchFamily="2" charset="0"/>
                  <a:ea typeface="Helvetica" charset="0"/>
                  <a:cs typeface="Helvetica" charset="0"/>
                </a:rPr>
                <a:t>Reduced contrast lowers height of 720 nm “red edge”</a:t>
              </a:r>
            </a:p>
          </p:txBody>
        </p:sp>
        <p:sp>
          <p:nvSpPr>
            <p:cNvPr id="14" name="TextBox 13">
              <a:extLst>
                <a:ext uri="{FF2B5EF4-FFF2-40B4-BE49-F238E27FC236}">
                  <a16:creationId xmlns:a16="http://schemas.microsoft.com/office/drawing/2014/main" id="{8596CFD0-2636-E543-B042-0CCF9389701D}"/>
                </a:ext>
              </a:extLst>
            </p:cNvPr>
            <p:cNvSpPr txBox="1"/>
            <p:nvPr/>
          </p:nvSpPr>
          <p:spPr>
            <a:xfrm>
              <a:off x="2534300" y="1977470"/>
              <a:ext cx="1464874" cy="246434"/>
            </a:xfrm>
            <a:prstGeom prst="rect">
              <a:avLst/>
            </a:prstGeom>
            <a:noFill/>
          </p:spPr>
          <p:txBody>
            <a:bodyPr wrap="square" rtlCol="0">
              <a:spAutoFit/>
            </a:bodyPr>
            <a:lstStyle/>
            <a:p>
              <a:r>
                <a:rPr lang="en-US" sz="1000" dirty="0">
                  <a:solidFill>
                    <a:srgbClr val="C00000"/>
                  </a:solidFill>
                  <a:latin typeface="Times" pitchFamily="2" charset="0"/>
                  <a:ea typeface="Helvetica" charset="0"/>
                  <a:cs typeface="Helvetica" charset="0"/>
                </a:rPr>
                <a:t>Aerosols distort the H</a:t>
              </a:r>
              <a:r>
                <a:rPr lang="en-US" sz="1000" baseline="-25000" dirty="0">
                  <a:solidFill>
                    <a:srgbClr val="C00000"/>
                  </a:solidFill>
                  <a:latin typeface="Times" pitchFamily="2" charset="0"/>
                  <a:ea typeface="Helvetica" charset="0"/>
                  <a:cs typeface="Helvetica" charset="0"/>
                </a:rPr>
                <a:t>2</a:t>
              </a:r>
              <a:r>
                <a:rPr lang="en-US" sz="1000" dirty="0">
                  <a:solidFill>
                    <a:srgbClr val="C00000"/>
                  </a:solidFill>
                  <a:latin typeface="Times" pitchFamily="2" charset="0"/>
                  <a:ea typeface="Helvetica" charset="0"/>
                  <a:cs typeface="Helvetica" charset="0"/>
                </a:rPr>
                <a:t>O vapor absorption shapes causing residual “spikes”</a:t>
              </a:r>
            </a:p>
          </p:txBody>
        </p:sp>
        <p:cxnSp>
          <p:nvCxnSpPr>
            <p:cNvPr id="15" name="Straight Arrow Connector 14">
              <a:extLst>
                <a:ext uri="{FF2B5EF4-FFF2-40B4-BE49-F238E27FC236}">
                  <a16:creationId xmlns:a16="http://schemas.microsoft.com/office/drawing/2014/main" id="{7F8D619B-B9AA-5C43-B752-25729E2063D9}"/>
                </a:ext>
              </a:extLst>
            </p:cNvPr>
            <p:cNvCxnSpPr>
              <a:cxnSpLocks/>
            </p:cNvCxnSpPr>
            <p:nvPr/>
          </p:nvCxnSpPr>
          <p:spPr>
            <a:xfrm flipV="1">
              <a:off x="2825315" y="1849726"/>
              <a:ext cx="0" cy="14064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01F4E04-CFC5-2D44-BE01-2E98E615BBF4}"/>
                </a:ext>
              </a:extLst>
            </p:cNvPr>
            <p:cNvCxnSpPr>
              <a:cxnSpLocks/>
            </p:cNvCxnSpPr>
            <p:nvPr/>
          </p:nvCxnSpPr>
          <p:spPr>
            <a:xfrm flipV="1">
              <a:off x="3169506" y="1859088"/>
              <a:ext cx="0" cy="149254"/>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A3CAFA07-3293-F647-885D-535425F18DE8}"/>
                </a:ext>
              </a:extLst>
            </p:cNvPr>
            <p:cNvSpPr/>
            <p:nvPr/>
          </p:nvSpPr>
          <p:spPr>
            <a:xfrm>
              <a:off x="5450946" y="1456177"/>
              <a:ext cx="581367" cy="4923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6F9E6582-D0AF-E943-89A7-E7EE2CC346BB}"/>
              </a:ext>
            </a:extLst>
          </p:cNvPr>
          <p:cNvSpPr txBox="1"/>
          <p:nvPr/>
        </p:nvSpPr>
        <p:spPr>
          <a:xfrm>
            <a:off x="454026" y="4894147"/>
            <a:ext cx="7942842" cy="1200329"/>
          </a:xfrm>
          <a:prstGeom prst="rect">
            <a:avLst/>
          </a:prstGeom>
          <a:noFill/>
        </p:spPr>
        <p:txBody>
          <a:bodyPr wrap="square" rtlCol="0">
            <a:spAutoFit/>
          </a:bodyPr>
          <a:lstStyle/>
          <a:p>
            <a:r>
              <a:rPr lang="en-US" b="1" dirty="0"/>
              <a:t>Different aerosol optical types have different effects on the spectrum.  Some tend to absorb strongly (e.g. soot) while others are “scattering” (e.g. some dust).  Their signatures may have different shapes depending on the specific particle shape, composition, and size.</a:t>
            </a:r>
          </a:p>
        </p:txBody>
      </p:sp>
      <p:sp>
        <p:nvSpPr>
          <p:cNvPr id="19" name="TextBox 18">
            <a:extLst>
              <a:ext uri="{FF2B5EF4-FFF2-40B4-BE49-F238E27FC236}">
                <a16:creationId xmlns:a16="http://schemas.microsoft.com/office/drawing/2014/main" id="{3983A83F-2476-2B41-ADC4-E96198C0F40F}"/>
              </a:ext>
            </a:extLst>
          </p:cNvPr>
          <p:cNvSpPr txBox="1"/>
          <p:nvPr/>
        </p:nvSpPr>
        <p:spPr>
          <a:xfrm>
            <a:off x="454026" y="1061718"/>
            <a:ext cx="7942842" cy="646331"/>
          </a:xfrm>
          <a:prstGeom prst="rect">
            <a:avLst/>
          </a:prstGeom>
          <a:noFill/>
        </p:spPr>
        <p:txBody>
          <a:bodyPr wrap="square" rtlCol="0">
            <a:spAutoFit/>
          </a:bodyPr>
          <a:lstStyle/>
          <a:p>
            <a:r>
              <a:rPr lang="en-US" b="1" dirty="0"/>
              <a:t>Here we see some additional aerosol artifacts that appear in a vegetation reflectance profile.  </a:t>
            </a:r>
          </a:p>
        </p:txBody>
      </p:sp>
    </p:spTree>
    <p:extLst>
      <p:ext uri="{BB962C8B-B14F-4D97-AF65-F5344CB8AC3E}">
        <p14:creationId xmlns:p14="http://schemas.microsoft.com/office/powerpoint/2010/main" val="33896795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3884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2010_0210_alt-v1rgb.png"/>
          <p:cNvPicPr>
            <a:picLocks noChangeAspect="1"/>
          </p:cNvPicPr>
          <p:nvPr/>
        </p:nvPicPr>
        <p:blipFill rotWithShape="1">
          <a:blip r:embed="rId2">
            <a:extLst>
              <a:ext uri="{28A0092B-C50C-407E-A947-70E740481C1C}">
                <a14:useLocalDpi xmlns:a14="http://schemas.microsoft.com/office/drawing/2010/main" val="0"/>
              </a:ext>
            </a:extLst>
          </a:blip>
          <a:srcRect t="41030" b="4746"/>
          <a:stretch/>
        </p:blipFill>
        <p:spPr>
          <a:xfrm>
            <a:off x="-12094" y="0"/>
            <a:ext cx="9188970" cy="4559905"/>
          </a:xfrm>
          <a:prstGeom prst="rect">
            <a:avLst/>
          </a:prstGeom>
        </p:spPr>
      </p:pic>
      <p:sp>
        <p:nvSpPr>
          <p:cNvPr id="7" name="TextBox 6">
            <a:extLst>
              <a:ext uri="{FF2B5EF4-FFF2-40B4-BE49-F238E27FC236}">
                <a16:creationId xmlns:a16="http://schemas.microsoft.com/office/drawing/2014/main" id="{8A32ECA9-D30D-B04F-B80C-B3303B1F53A4}"/>
              </a:ext>
            </a:extLst>
          </p:cNvPr>
          <p:cNvSpPr txBox="1"/>
          <p:nvPr/>
        </p:nvSpPr>
        <p:spPr>
          <a:xfrm>
            <a:off x="234176" y="4672360"/>
            <a:ext cx="8742556" cy="1508105"/>
          </a:xfrm>
          <a:prstGeom prst="rect">
            <a:avLst/>
          </a:prstGeom>
          <a:noFill/>
        </p:spPr>
        <p:txBody>
          <a:bodyPr wrap="square" rtlCol="0">
            <a:spAutoFit/>
          </a:bodyPr>
          <a:lstStyle/>
          <a:p>
            <a:r>
              <a:rPr lang="en-US" sz="2800" b="1" dirty="0"/>
              <a:t>Goals for this module</a:t>
            </a:r>
            <a:endParaRPr lang="en-US" sz="1000" b="1" dirty="0"/>
          </a:p>
          <a:p>
            <a:endParaRPr lang="en-US" sz="1000" b="1" dirty="0"/>
          </a:p>
          <a:p>
            <a:r>
              <a:rPr lang="en-US" b="1" dirty="0"/>
              <a:t>Recognize different flavors of instrument noise and systematics</a:t>
            </a:r>
          </a:p>
          <a:p>
            <a:r>
              <a:rPr lang="en-US" b="1" dirty="0"/>
              <a:t>Estimate instrument noise from imaging spectroscopy data</a:t>
            </a:r>
          </a:p>
          <a:p>
            <a:r>
              <a:rPr lang="en-US" b="1" dirty="0"/>
              <a:t>Calculate the Minimum Noise Fraction (MNF) transformation</a:t>
            </a:r>
          </a:p>
        </p:txBody>
      </p:sp>
    </p:spTree>
    <p:extLst>
      <p:ext uri="{BB962C8B-B14F-4D97-AF65-F5344CB8AC3E}">
        <p14:creationId xmlns:p14="http://schemas.microsoft.com/office/powerpoint/2010/main" val="2070265"/>
      </p:ext>
    </p:extLst>
  </p:cSld>
  <p:clrMapOvr>
    <a:masterClrMapping/>
  </p:clrMapOvr>
  <mc:AlternateContent xmlns:mc="http://schemas.openxmlformats.org/markup-compatibility/2006" xmlns:p14="http://schemas.microsoft.com/office/powerpoint/2010/main">
    <mc:Choice Requires="p14">
      <p:transition spd="slow" p14:dur="2000" advTm="3480"/>
    </mc:Choice>
    <mc:Fallback xmlns="">
      <p:transition spd="slow" advTm="348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5E8058-F1BE-3E4D-8F95-48647DD7B351}"/>
              </a:ext>
            </a:extLst>
          </p:cNvPr>
          <p:cNvSpPr>
            <a:spLocks noGrp="1"/>
          </p:cNvSpPr>
          <p:nvPr>
            <p:ph type="dt" sz="half" idx="2"/>
          </p:nvPr>
        </p:nvSpPr>
        <p:spPr/>
        <p:txBody>
          <a:bodyPr/>
          <a:lstStyle/>
          <a:p>
            <a:fld id="{4D9A7F75-F03C-5A48-B089-15D362C21922}" type="datetime1">
              <a:rPr lang="en-US" smtClean="0"/>
              <a:t>9/13/20</a:t>
            </a:fld>
            <a:endParaRPr lang="en-US" dirty="0"/>
          </a:p>
        </p:txBody>
      </p:sp>
      <p:sp>
        <p:nvSpPr>
          <p:cNvPr id="3" name="Footer Placeholder 2">
            <a:extLst>
              <a:ext uri="{FF2B5EF4-FFF2-40B4-BE49-F238E27FC236}">
                <a16:creationId xmlns:a16="http://schemas.microsoft.com/office/drawing/2014/main" id="{5B0B3C47-C48C-6344-A149-07BF62B0317D}"/>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B2B930D0-7772-BA44-B3AC-88412B8023F1}"/>
              </a:ext>
            </a:extLst>
          </p:cNvPr>
          <p:cNvSpPr>
            <a:spLocks noGrp="1"/>
          </p:cNvSpPr>
          <p:nvPr>
            <p:ph type="sldNum" sz="quarter" idx="4"/>
          </p:nvPr>
        </p:nvSpPr>
        <p:spPr/>
        <p:txBody>
          <a:bodyPr/>
          <a:lstStyle/>
          <a:p>
            <a:fld id="{1BB0B505-5A34-8746-A5A9-793D5E51FFCB}" type="slidenum">
              <a:rPr lang="en-US" smtClean="0"/>
              <a:pPr/>
              <a:t>3</a:t>
            </a:fld>
            <a:endParaRPr lang="en-US" dirty="0"/>
          </a:p>
        </p:txBody>
      </p:sp>
      <p:sp>
        <p:nvSpPr>
          <p:cNvPr id="6" name="Title 5">
            <a:extLst>
              <a:ext uri="{FF2B5EF4-FFF2-40B4-BE49-F238E27FC236}">
                <a16:creationId xmlns:a16="http://schemas.microsoft.com/office/drawing/2014/main" id="{53B15304-2641-E14F-947B-AB2F20450360}"/>
              </a:ext>
            </a:extLst>
          </p:cNvPr>
          <p:cNvSpPr>
            <a:spLocks noGrp="1"/>
          </p:cNvSpPr>
          <p:nvPr>
            <p:ph type="ctrTitle"/>
          </p:nvPr>
        </p:nvSpPr>
        <p:spPr/>
        <p:txBody>
          <a:bodyPr/>
          <a:lstStyle/>
          <a:p>
            <a:r>
              <a:rPr lang="en-US" dirty="0"/>
              <a:t>Physical instruments produce various flavors of distortion:</a:t>
            </a:r>
          </a:p>
        </p:txBody>
      </p:sp>
      <p:grpSp>
        <p:nvGrpSpPr>
          <p:cNvPr id="11" name="Group 10">
            <a:extLst>
              <a:ext uri="{FF2B5EF4-FFF2-40B4-BE49-F238E27FC236}">
                <a16:creationId xmlns:a16="http://schemas.microsoft.com/office/drawing/2014/main" id="{EA0EC334-9624-D14E-A951-935743F35C26}"/>
              </a:ext>
            </a:extLst>
          </p:cNvPr>
          <p:cNvGrpSpPr/>
          <p:nvPr/>
        </p:nvGrpSpPr>
        <p:grpSpPr>
          <a:xfrm>
            <a:off x="4309523" y="1702252"/>
            <a:ext cx="4297475" cy="4486674"/>
            <a:chOff x="2780870" y="600302"/>
            <a:chExt cx="5715864" cy="5967510"/>
          </a:xfrm>
        </p:grpSpPr>
        <p:grpSp>
          <p:nvGrpSpPr>
            <p:cNvPr id="12" name="Group 11">
              <a:extLst>
                <a:ext uri="{FF2B5EF4-FFF2-40B4-BE49-F238E27FC236}">
                  <a16:creationId xmlns:a16="http://schemas.microsoft.com/office/drawing/2014/main" id="{FB1D0E12-42B9-5D46-A0B5-2D20943396B0}"/>
                </a:ext>
              </a:extLst>
            </p:cNvPr>
            <p:cNvGrpSpPr/>
            <p:nvPr/>
          </p:nvGrpSpPr>
          <p:grpSpPr>
            <a:xfrm>
              <a:off x="2780870" y="600302"/>
              <a:ext cx="5715864" cy="5676105"/>
              <a:chOff x="3749669" y="896401"/>
              <a:chExt cx="4648199" cy="4615867"/>
            </a:xfrm>
          </p:grpSpPr>
          <p:grpSp>
            <p:nvGrpSpPr>
              <p:cNvPr id="17" name="Group 16">
                <a:extLst>
                  <a:ext uri="{FF2B5EF4-FFF2-40B4-BE49-F238E27FC236}">
                    <a16:creationId xmlns:a16="http://schemas.microsoft.com/office/drawing/2014/main" id="{3FD2F413-C189-5342-B135-A1A2A89827E5}"/>
                  </a:ext>
                </a:extLst>
              </p:cNvPr>
              <p:cNvGrpSpPr/>
              <p:nvPr/>
            </p:nvGrpSpPr>
            <p:grpSpPr>
              <a:xfrm flipH="1">
                <a:off x="3749669" y="896401"/>
                <a:ext cx="4648199" cy="4615867"/>
                <a:chOff x="1118616" y="1269855"/>
                <a:chExt cx="5205985" cy="4615867"/>
              </a:xfrm>
            </p:grpSpPr>
            <p:pic>
              <p:nvPicPr>
                <p:cNvPr id="19" name="Picture 18">
                  <a:extLst>
                    <a:ext uri="{FF2B5EF4-FFF2-40B4-BE49-F238E27FC236}">
                      <a16:creationId xmlns:a16="http://schemas.microsoft.com/office/drawing/2014/main" id="{799143A4-053F-2C41-A8F1-1ABA7ADE0EAA}"/>
                    </a:ext>
                  </a:extLst>
                </p:cNvPr>
                <p:cNvPicPr>
                  <a:picLocks noChangeAspect="1"/>
                </p:cNvPicPr>
                <p:nvPr/>
              </p:nvPicPr>
              <p:blipFill rotWithShape="1">
                <a:blip r:embed="rId2"/>
                <a:srcRect b="6146"/>
                <a:stretch/>
              </p:blipFill>
              <p:spPr>
                <a:xfrm>
                  <a:off x="1118616" y="1269855"/>
                  <a:ext cx="4676890" cy="4615867"/>
                </a:xfrm>
                <a:prstGeom prst="rect">
                  <a:avLst/>
                </a:prstGeom>
              </p:spPr>
            </p:pic>
            <p:sp>
              <p:nvSpPr>
                <p:cNvPr id="20" name="Rectangle 19">
                  <a:extLst>
                    <a:ext uri="{FF2B5EF4-FFF2-40B4-BE49-F238E27FC236}">
                      <a16:creationId xmlns:a16="http://schemas.microsoft.com/office/drawing/2014/main" id="{FCC93558-ED42-C84B-9A56-D67740043563}"/>
                    </a:ext>
                  </a:extLst>
                </p:cNvPr>
                <p:cNvSpPr/>
                <p:nvPr/>
              </p:nvSpPr>
              <p:spPr>
                <a:xfrm>
                  <a:off x="4038600" y="2286000"/>
                  <a:ext cx="2286001" cy="2362200"/>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050" b="1" dirty="0">
                    <a:solidFill>
                      <a:schemeClr val="tx1"/>
                    </a:solidFill>
                  </a:endParaRPr>
                </a:p>
              </p:txBody>
            </p:sp>
            <p:sp>
              <p:nvSpPr>
                <p:cNvPr id="21" name="Rectangle 20">
                  <a:extLst>
                    <a:ext uri="{FF2B5EF4-FFF2-40B4-BE49-F238E27FC236}">
                      <a16:creationId xmlns:a16="http://schemas.microsoft.com/office/drawing/2014/main" id="{C0E27476-AB3E-2748-82E5-9FD3F4FAD7D2}"/>
                    </a:ext>
                  </a:extLst>
                </p:cNvPr>
                <p:cNvSpPr/>
                <p:nvPr/>
              </p:nvSpPr>
              <p:spPr>
                <a:xfrm>
                  <a:off x="3572256" y="2806538"/>
                  <a:ext cx="1152144" cy="1917862"/>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050" dirty="0"/>
                </a:p>
              </p:txBody>
            </p:sp>
          </p:grpSp>
          <p:sp>
            <p:nvSpPr>
              <p:cNvPr id="18" name="Rectangle 17">
                <a:extLst>
                  <a:ext uri="{FF2B5EF4-FFF2-40B4-BE49-F238E27FC236}">
                    <a16:creationId xmlns:a16="http://schemas.microsoft.com/office/drawing/2014/main" id="{2703B2A2-63DD-8A43-AD23-DE708A45592D}"/>
                  </a:ext>
                </a:extLst>
              </p:cNvPr>
              <p:cNvSpPr/>
              <p:nvPr/>
            </p:nvSpPr>
            <p:spPr>
              <a:xfrm>
                <a:off x="5822938" y="4797976"/>
                <a:ext cx="577862" cy="714292"/>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050"/>
              </a:p>
            </p:txBody>
          </p:sp>
        </p:grpSp>
        <p:sp>
          <p:nvSpPr>
            <p:cNvPr id="13" name="TextBox 12">
              <a:extLst>
                <a:ext uri="{FF2B5EF4-FFF2-40B4-BE49-F238E27FC236}">
                  <a16:creationId xmlns:a16="http://schemas.microsoft.com/office/drawing/2014/main" id="{3F4ABC76-AC19-124F-937C-01B468319025}"/>
                </a:ext>
              </a:extLst>
            </p:cNvPr>
            <p:cNvSpPr txBox="1"/>
            <p:nvPr/>
          </p:nvSpPr>
          <p:spPr>
            <a:xfrm>
              <a:off x="3273367" y="5687786"/>
              <a:ext cx="2767583" cy="419704"/>
            </a:xfrm>
            <a:prstGeom prst="rect">
              <a:avLst/>
            </a:prstGeom>
            <a:noFill/>
          </p:spPr>
          <p:txBody>
            <a:bodyPr wrap="square" rtlCol="0">
              <a:spAutoFit/>
            </a:bodyPr>
            <a:lstStyle/>
            <a:p>
              <a:r>
                <a:rPr lang="en-US" sz="1050" dirty="0">
                  <a:solidFill>
                    <a:srgbClr val="FF0000"/>
                  </a:solidFill>
                  <a:latin typeface="+mn-lt"/>
                </a:rPr>
                <a:t>Grating</a:t>
              </a:r>
            </a:p>
          </p:txBody>
        </p:sp>
        <p:sp>
          <p:nvSpPr>
            <p:cNvPr id="14" name="TextBox 13">
              <a:extLst>
                <a:ext uri="{FF2B5EF4-FFF2-40B4-BE49-F238E27FC236}">
                  <a16:creationId xmlns:a16="http://schemas.microsoft.com/office/drawing/2014/main" id="{DA1B1AF7-1C24-C142-8089-07F42FC71253}"/>
                </a:ext>
              </a:extLst>
            </p:cNvPr>
            <p:cNvSpPr txBox="1"/>
            <p:nvPr/>
          </p:nvSpPr>
          <p:spPr>
            <a:xfrm>
              <a:off x="4942368" y="4436646"/>
              <a:ext cx="2767583" cy="419704"/>
            </a:xfrm>
            <a:prstGeom prst="rect">
              <a:avLst/>
            </a:prstGeom>
            <a:noFill/>
          </p:spPr>
          <p:txBody>
            <a:bodyPr wrap="square" rtlCol="0">
              <a:spAutoFit/>
            </a:bodyPr>
            <a:lstStyle/>
            <a:p>
              <a:r>
                <a:rPr lang="en-US" sz="1050" dirty="0">
                  <a:solidFill>
                    <a:srgbClr val="FF0000"/>
                  </a:solidFill>
                  <a:latin typeface="+mn-lt"/>
                </a:rPr>
                <a:t>Slit</a:t>
              </a:r>
            </a:p>
          </p:txBody>
        </p:sp>
        <p:sp>
          <p:nvSpPr>
            <p:cNvPr id="15" name="TextBox 14">
              <a:extLst>
                <a:ext uri="{FF2B5EF4-FFF2-40B4-BE49-F238E27FC236}">
                  <a16:creationId xmlns:a16="http://schemas.microsoft.com/office/drawing/2014/main" id="{877A3DD7-36FC-8344-9CBF-BF3CD2AF6C53}"/>
                </a:ext>
              </a:extLst>
            </p:cNvPr>
            <p:cNvSpPr txBox="1"/>
            <p:nvPr/>
          </p:nvSpPr>
          <p:spPr>
            <a:xfrm>
              <a:off x="4932898" y="5613941"/>
              <a:ext cx="1393260" cy="953871"/>
            </a:xfrm>
            <a:prstGeom prst="rect">
              <a:avLst/>
            </a:prstGeom>
            <a:noFill/>
          </p:spPr>
          <p:txBody>
            <a:bodyPr wrap="square" rtlCol="0">
              <a:spAutoFit/>
            </a:bodyPr>
            <a:lstStyle/>
            <a:p>
              <a:r>
                <a:rPr lang="en-US" sz="1050" dirty="0">
                  <a:solidFill>
                    <a:srgbClr val="FF0000"/>
                  </a:solidFill>
                  <a:latin typeface="+mn-lt"/>
                </a:rPr>
                <a:t>Focal Plane</a:t>
              </a:r>
            </a:p>
            <a:p>
              <a:r>
                <a:rPr lang="en-US" sz="1050" dirty="0">
                  <a:solidFill>
                    <a:srgbClr val="FF0000"/>
                  </a:solidFill>
                  <a:latin typeface="+mn-lt"/>
                </a:rPr>
                <a:t>Array</a:t>
              </a:r>
            </a:p>
          </p:txBody>
        </p:sp>
        <p:sp>
          <p:nvSpPr>
            <p:cNvPr id="16" name="TextBox 15">
              <a:extLst>
                <a:ext uri="{FF2B5EF4-FFF2-40B4-BE49-F238E27FC236}">
                  <a16:creationId xmlns:a16="http://schemas.microsoft.com/office/drawing/2014/main" id="{C135EBE5-1CF3-F047-A8A0-01B83FE2616B}"/>
                </a:ext>
              </a:extLst>
            </p:cNvPr>
            <p:cNvSpPr txBox="1"/>
            <p:nvPr/>
          </p:nvSpPr>
          <p:spPr>
            <a:xfrm>
              <a:off x="4659635" y="2611506"/>
              <a:ext cx="2767584" cy="419705"/>
            </a:xfrm>
            <a:prstGeom prst="rect">
              <a:avLst/>
            </a:prstGeom>
            <a:noFill/>
          </p:spPr>
          <p:txBody>
            <a:bodyPr wrap="square" rtlCol="0">
              <a:spAutoFit/>
            </a:bodyPr>
            <a:lstStyle/>
            <a:p>
              <a:r>
                <a:rPr lang="en-US" sz="1050" dirty="0">
                  <a:solidFill>
                    <a:srgbClr val="FF0000"/>
                  </a:solidFill>
                  <a:latin typeface="+mn-lt"/>
                </a:rPr>
                <a:t>Telescope</a:t>
              </a:r>
            </a:p>
          </p:txBody>
        </p:sp>
      </p:grpSp>
      <p:sp>
        <p:nvSpPr>
          <p:cNvPr id="5" name="TextBox 4">
            <a:extLst>
              <a:ext uri="{FF2B5EF4-FFF2-40B4-BE49-F238E27FC236}">
                <a16:creationId xmlns:a16="http://schemas.microsoft.com/office/drawing/2014/main" id="{BC173180-2378-D545-A06A-536ADCB9A4E7}"/>
              </a:ext>
            </a:extLst>
          </p:cNvPr>
          <p:cNvSpPr txBox="1"/>
          <p:nvPr/>
        </p:nvSpPr>
        <p:spPr>
          <a:xfrm>
            <a:off x="373025" y="1714144"/>
            <a:ext cx="3823538" cy="4524315"/>
          </a:xfrm>
          <a:prstGeom prst="rect">
            <a:avLst/>
          </a:prstGeom>
          <a:noFill/>
        </p:spPr>
        <p:txBody>
          <a:bodyPr wrap="square" rtlCol="0">
            <a:spAutoFit/>
          </a:bodyPr>
          <a:lstStyle/>
          <a:p>
            <a:r>
              <a:rPr lang="en-US" b="1" dirty="0"/>
              <a:t>Photon shot noise: magnitude is square root of signal due to Poisson counting statistics</a:t>
            </a:r>
          </a:p>
          <a:p>
            <a:endParaRPr lang="en-US" b="1" dirty="0"/>
          </a:p>
          <a:p>
            <a:r>
              <a:rPr lang="en-US" b="1" dirty="0"/>
              <a:t>Electronic read noise: magnitude is usually independent of signal </a:t>
            </a:r>
          </a:p>
          <a:p>
            <a:endParaRPr lang="en-US" b="1" dirty="0"/>
          </a:p>
          <a:p>
            <a:r>
              <a:rPr lang="en-US" b="1" dirty="0"/>
              <a:t>Nonlinearities: departure of radiometric response from idealized proportional description</a:t>
            </a:r>
          </a:p>
          <a:p>
            <a:endParaRPr lang="en-US" b="1" dirty="0"/>
          </a:p>
          <a:p>
            <a:r>
              <a:rPr lang="en-US" b="1" dirty="0"/>
              <a:t>Other Systematics: Optical ghosting, electronic panel effects, calibration error, etc.  </a:t>
            </a:r>
          </a:p>
          <a:p>
            <a:r>
              <a:rPr lang="en-US" b="1" dirty="0"/>
              <a:t>Highly instrument-specific.</a:t>
            </a:r>
          </a:p>
        </p:txBody>
      </p:sp>
      <p:sp>
        <p:nvSpPr>
          <p:cNvPr id="22" name="Right Brace 21">
            <a:extLst>
              <a:ext uri="{FF2B5EF4-FFF2-40B4-BE49-F238E27FC236}">
                <a16:creationId xmlns:a16="http://schemas.microsoft.com/office/drawing/2014/main" id="{D4E1FACB-398C-C745-9547-9C6C712E0A94}"/>
              </a:ext>
            </a:extLst>
          </p:cNvPr>
          <p:cNvSpPr/>
          <p:nvPr/>
        </p:nvSpPr>
        <p:spPr>
          <a:xfrm>
            <a:off x="4214778" y="1741505"/>
            <a:ext cx="330401" cy="1726748"/>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0D189DF1-6CF3-7D48-B01A-8D9D785C707D}"/>
              </a:ext>
            </a:extLst>
          </p:cNvPr>
          <p:cNvSpPr txBox="1"/>
          <p:nvPr/>
        </p:nvSpPr>
        <p:spPr>
          <a:xfrm>
            <a:off x="4570413" y="2257562"/>
            <a:ext cx="1274802" cy="646331"/>
          </a:xfrm>
          <a:prstGeom prst="rect">
            <a:avLst/>
          </a:prstGeom>
          <a:noFill/>
        </p:spPr>
        <p:txBody>
          <a:bodyPr wrap="square" rtlCol="0">
            <a:spAutoFit/>
          </a:bodyPr>
          <a:lstStyle/>
          <a:p>
            <a:r>
              <a:rPr lang="en-US" b="1" dirty="0"/>
              <a:t>Our emphasis</a:t>
            </a:r>
          </a:p>
        </p:txBody>
      </p:sp>
    </p:spTree>
    <p:extLst>
      <p:ext uri="{BB962C8B-B14F-4D97-AF65-F5344CB8AC3E}">
        <p14:creationId xmlns:p14="http://schemas.microsoft.com/office/powerpoint/2010/main" val="624871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DD9DC4-B526-9046-B01C-F0AD80A164C5}"/>
              </a:ext>
            </a:extLst>
          </p:cNvPr>
          <p:cNvSpPr>
            <a:spLocks noGrp="1"/>
          </p:cNvSpPr>
          <p:nvPr>
            <p:ph type="dt" sz="half" idx="2"/>
          </p:nvPr>
        </p:nvSpPr>
        <p:spPr/>
        <p:txBody>
          <a:bodyPr/>
          <a:lstStyle/>
          <a:p>
            <a:fld id="{19059775-4C50-7649-BF01-EFEDA658CA53}" type="datetime1">
              <a:rPr lang="en-US" smtClean="0"/>
              <a:t>9/13/20</a:t>
            </a:fld>
            <a:endParaRPr lang="en-US" dirty="0"/>
          </a:p>
        </p:txBody>
      </p:sp>
      <p:sp>
        <p:nvSpPr>
          <p:cNvPr id="3" name="Footer Placeholder 2">
            <a:extLst>
              <a:ext uri="{FF2B5EF4-FFF2-40B4-BE49-F238E27FC236}">
                <a16:creationId xmlns:a16="http://schemas.microsoft.com/office/drawing/2014/main" id="{6B7ADE8C-C200-3D44-AEC7-1E92F061E47A}"/>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FFF64783-44F9-FE47-AED8-0BCBF1461390}"/>
              </a:ext>
            </a:extLst>
          </p:cNvPr>
          <p:cNvSpPr>
            <a:spLocks noGrp="1"/>
          </p:cNvSpPr>
          <p:nvPr>
            <p:ph type="sldNum" sz="quarter" idx="4"/>
          </p:nvPr>
        </p:nvSpPr>
        <p:spPr/>
        <p:txBody>
          <a:bodyPr/>
          <a:lstStyle/>
          <a:p>
            <a:fld id="{1BB0B505-5A34-8746-A5A9-793D5E51FFCB}" type="slidenum">
              <a:rPr lang="en-US" smtClean="0"/>
              <a:pPr/>
              <a:t>4</a:t>
            </a:fld>
            <a:endParaRPr lang="en-US" dirty="0"/>
          </a:p>
        </p:txBody>
      </p:sp>
      <p:sp>
        <p:nvSpPr>
          <p:cNvPr id="6" name="Title 5">
            <a:extLst>
              <a:ext uri="{FF2B5EF4-FFF2-40B4-BE49-F238E27FC236}">
                <a16:creationId xmlns:a16="http://schemas.microsoft.com/office/drawing/2014/main" id="{989D85BC-EA4D-CF45-BD8E-8B444474A50A}"/>
              </a:ext>
            </a:extLst>
          </p:cNvPr>
          <p:cNvSpPr>
            <a:spLocks noGrp="1"/>
          </p:cNvSpPr>
          <p:nvPr>
            <p:ph type="ctrTitle"/>
          </p:nvPr>
        </p:nvSpPr>
        <p:spPr>
          <a:xfrm>
            <a:off x="454026" y="454025"/>
            <a:ext cx="8456510" cy="436031"/>
          </a:xfrm>
        </p:spPr>
        <p:txBody>
          <a:bodyPr/>
          <a:lstStyle/>
          <a:p>
            <a:r>
              <a:rPr lang="en-US" dirty="0"/>
              <a:t>Estimating Noise Part I: First Principles Method</a:t>
            </a:r>
          </a:p>
        </p:txBody>
      </p:sp>
      <p:sp>
        <p:nvSpPr>
          <p:cNvPr id="7" name="Content Placeholder 2">
            <a:extLst>
              <a:ext uri="{FF2B5EF4-FFF2-40B4-BE49-F238E27FC236}">
                <a16:creationId xmlns:a16="http://schemas.microsoft.com/office/drawing/2014/main" id="{378A48D6-75EB-8F4A-9863-46498312ADC8}"/>
              </a:ext>
            </a:extLst>
          </p:cNvPr>
          <p:cNvSpPr txBox="1">
            <a:spLocks/>
          </p:cNvSpPr>
          <p:nvPr/>
        </p:nvSpPr>
        <p:spPr>
          <a:xfrm>
            <a:off x="454026" y="1496914"/>
            <a:ext cx="8164567" cy="64483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0">
              <a:buFont typeface="Arial"/>
              <a:buNone/>
            </a:pPr>
            <a:endParaRPr lang="en-US" sz="1800" dirty="0"/>
          </a:p>
        </p:txBody>
      </p:sp>
      <p:grpSp>
        <p:nvGrpSpPr>
          <p:cNvPr id="18" name="Group 17">
            <a:extLst>
              <a:ext uri="{FF2B5EF4-FFF2-40B4-BE49-F238E27FC236}">
                <a16:creationId xmlns:a16="http://schemas.microsoft.com/office/drawing/2014/main" id="{7E558FCE-B64A-2441-9568-30B32DB33BDA}"/>
              </a:ext>
            </a:extLst>
          </p:cNvPr>
          <p:cNvGrpSpPr/>
          <p:nvPr/>
        </p:nvGrpSpPr>
        <p:grpSpPr>
          <a:xfrm>
            <a:off x="4604310" y="2141751"/>
            <a:ext cx="4082490" cy="4262224"/>
            <a:chOff x="2780870" y="600302"/>
            <a:chExt cx="5715864" cy="5967510"/>
          </a:xfrm>
        </p:grpSpPr>
        <p:grpSp>
          <p:nvGrpSpPr>
            <p:cNvPr id="19" name="Group 18">
              <a:extLst>
                <a:ext uri="{FF2B5EF4-FFF2-40B4-BE49-F238E27FC236}">
                  <a16:creationId xmlns:a16="http://schemas.microsoft.com/office/drawing/2014/main" id="{06975D7E-52AA-B541-9879-BB5C8A05EB41}"/>
                </a:ext>
              </a:extLst>
            </p:cNvPr>
            <p:cNvGrpSpPr/>
            <p:nvPr/>
          </p:nvGrpSpPr>
          <p:grpSpPr>
            <a:xfrm>
              <a:off x="2780870" y="600302"/>
              <a:ext cx="5715864" cy="5676105"/>
              <a:chOff x="3749669" y="896401"/>
              <a:chExt cx="4648199" cy="4615867"/>
            </a:xfrm>
          </p:grpSpPr>
          <p:grpSp>
            <p:nvGrpSpPr>
              <p:cNvPr id="24" name="Group 23">
                <a:extLst>
                  <a:ext uri="{FF2B5EF4-FFF2-40B4-BE49-F238E27FC236}">
                    <a16:creationId xmlns:a16="http://schemas.microsoft.com/office/drawing/2014/main" id="{D94B6251-4942-5F4D-9886-F25BDC7D9CF4}"/>
                  </a:ext>
                </a:extLst>
              </p:cNvPr>
              <p:cNvGrpSpPr/>
              <p:nvPr/>
            </p:nvGrpSpPr>
            <p:grpSpPr>
              <a:xfrm flipH="1">
                <a:off x="3749669" y="896401"/>
                <a:ext cx="4648199" cy="4615867"/>
                <a:chOff x="1118616" y="1269855"/>
                <a:chExt cx="5205985" cy="4615867"/>
              </a:xfrm>
            </p:grpSpPr>
            <p:pic>
              <p:nvPicPr>
                <p:cNvPr id="26" name="Picture 25">
                  <a:extLst>
                    <a:ext uri="{FF2B5EF4-FFF2-40B4-BE49-F238E27FC236}">
                      <a16:creationId xmlns:a16="http://schemas.microsoft.com/office/drawing/2014/main" id="{D93F3C30-877B-1D42-AF82-B05065A827D1}"/>
                    </a:ext>
                  </a:extLst>
                </p:cNvPr>
                <p:cNvPicPr>
                  <a:picLocks noChangeAspect="1"/>
                </p:cNvPicPr>
                <p:nvPr/>
              </p:nvPicPr>
              <p:blipFill rotWithShape="1">
                <a:blip r:embed="rId2"/>
                <a:srcRect b="6146"/>
                <a:stretch/>
              </p:blipFill>
              <p:spPr>
                <a:xfrm>
                  <a:off x="1118616" y="1269855"/>
                  <a:ext cx="4676890" cy="4615867"/>
                </a:xfrm>
                <a:prstGeom prst="rect">
                  <a:avLst/>
                </a:prstGeom>
              </p:spPr>
            </p:pic>
            <p:sp>
              <p:nvSpPr>
                <p:cNvPr id="27" name="Rectangle 26">
                  <a:extLst>
                    <a:ext uri="{FF2B5EF4-FFF2-40B4-BE49-F238E27FC236}">
                      <a16:creationId xmlns:a16="http://schemas.microsoft.com/office/drawing/2014/main" id="{CE57D633-7B49-414C-BF30-A29CD0F84C3D}"/>
                    </a:ext>
                  </a:extLst>
                </p:cNvPr>
                <p:cNvSpPr/>
                <p:nvPr/>
              </p:nvSpPr>
              <p:spPr>
                <a:xfrm>
                  <a:off x="4038600" y="2286000"/>
                  <a:ext cx="2286001" cy="2362200"/>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050" b="1" dirty="0">
                    <a:solidFill>
                      <a:schemeClr val="tx1"/>
                    </a:solidFill>
                  </a:endParaRPr>
                </a:p>
              </p:txBody>
            </p:sp>
            <p:sp>
              <p:nvSpPr>
                <p:cNvPr id="28" name="Rectangle 27">
                  <a:extLst>
                    <a:ext uri="{FF2B5EF4-FFF2-40B4-BE49-F238E27FC236}">
                      <a16:creationId xmlns:a16="http://schemas.microsoft.com/office/drawing/2014/main" id="{FE56A569-97CE-0A47-86F1-A8FDB8EF1175}"/>
                    </a:ext>
                  </a:extLst>
                </p:cNvPr>
                <p:cNvSpPr/>
                <p:nvPr/>
              </p:nvSpPr>
              <p:spPr>
                <a:xfrm>
                  <a:off x="3572256" y="2806538"/>
                  <a:ext cx="1152144" cy="1917862"/>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050" dirty="0"/>
                </a:p>
              </p:txBody>
            </p:sp>
          </p:grpSp>
          <p:sp>
            <p:nvSpPr>
              <p:cNvPr id="25" name="Rectangle 24">
                <a:extLst>
                  <a:ext uri="{FF2B5EF4-FFF2-40B4-BE49-F238E27FC236}">
                    <a16:creationId xmlns:a16="http://schemas.microsoft.com/office/drawing/2014/main" id="{F42D0421-932C-3549-9F74-40A7EFAA572C}"/>
                  </a:ext>
                </a:extLst>
              </p:cNvPr>
              <p:cNvSpPr/>
              <p:nvPr/>
            </p:nvSpPr>
            <p:spPr>
              <a:xfrm>
                <a:off x="5822938" y="4797976"/>
                <a:ext cx="577862" cy="714292"/>
              </a:xfrm>
              <a:prstGeom prst="rect">
                <a:avLst/>
              </a:prstGeom>
              <a:solidFill>
                <a:schemeClr val="bg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050"/>
              </a:p>
            </p:txBody>
          </p:sp>
        </p:grpSp>
        <p:sp>
          <p:nvSpPr>
            <p:cNvPr id="20" name="TextBox 19">
              <a:extLst>
                <a:ext uri="{FF2B5EF4-FFF2-40B4-BE49-F238E27FC236}">
                  <a16:creationId xmlns:a16="http://schemas.microsoft.com/office/drawing/2014/main" id="{48F15365-71E0-0842-93A6-1D8CD1D28407}"/>
                </a:ext>
              </a:extLst>
            </p:cNvPr>
            <p:cNvSpPr txBox="1"/>
            <p:nvPr/>
          </p:nvSpPr>
          <p:spPr>
            <a:xfrm>
              <a:off x="3273367" y="5687786"/>
              <a:ext cx="2767583" cy="419704"/>
            </a:xfrm>
            <a:prstGeom prst="rect">
              <a:avLst/>
            </a:prstGeom>
            <a:noFill/>
          </p:spPr>
          <p:txBody>
            <a:bodyPr wrap="square" rtlCol="0">
              <a:spAutoFit/>
            </a:bodyPr>
            <a:lstStyle/>
            <a:p>
              <a:r>
                <a:rPr lang="en-US" sz="1050" dirty="0">
                  <a:solidFill>
                    <a:srgbClr val="FF0000"/>
                  </a:solidFill>
                  <a:latin typeface="+mn-lt"/>
                </a:rPr>
                <a:t>Grating</a:t>
              </a:r>
            </a:p>
          </p:txBody>
        </p:sp>
        <p:sp>
          <p:nvSpPr>
            <p:cNvPr id="21" name="TextBox 20">
              <a:extLst>
                <a:ext uri="{FF2B5EF4-FFF2-40B4-BE49-F238E27FC236}">
                  <a16:creationId xmlns:a16="http://schemas.microsoft.com/office/drawing/2014/main" id="{925D52BE-206A-9B40-9DD6-BCC5EE826678}"/>
                </a:ext>
              </a:extLst>
            </p:cNvPr>
            <p:cNvSpPr txBox="1"/>
            <p:nvPr/>
          </p:nvSpPr>
          <p:spPr>
            <a:xfrm>
              <a:off x="4942368" y="4436646"/>
              <a:ext cx="2767583" cy="419704"/>
            </a:xfrm>
            <a:prstGeom prst="rect">
              <a:avLst/>
            </a:prstGeom>
            <a:noFill/>
          </p:spPr>
          <p:txBody>
            <a:bodyPr wrap="square" rtlCol="0">
              <a:spAutoFit/>
            </a:bodyPr>
            <a:lstStyle/>
            <a:p>
              <a:r>
                <a:rPr lang="en-US" sz="1050" dirty="0">
                  <a:solidFill>
                    <a:srgbClr val="FF0000"/>
                  </a:solidFill>
                  <a:latin typeface="+mn-lt"/>
                </a:rPr>
                <a:t>Slit</a:t>
              </a:r>
            </a:p>
          </p:txBody>
        </p:sp>
        <p:sp>
          <p:nvSpPr>
            <p:cNvPr id="22" name="TextBox 21">
              <a:extLst>
                <a:ext uri="{FF2B5EF4-FFF2-40B4-BE49-F238E27FC236}">
                  <a16:creationId xmlns:a16="http://schemas.microsoft.com/office/drawing/2014/main" id="{FD0ED5C6-DE71-5241-B59C-7DD166D81D81}"/>
                </a:ext>
              </a:extLst>
            </p:cNvPr>
            <p:cNvSpPr txBox="1"/>
            <p:nvPr/>
          </p:nvSpPr>
          <p:spPr>
            <a:xfrm>
              <a:off x="4932898" y="5613941"/>
              <a:ext cx="1393260" cy="953871"/>
            </a:xfrm>
            <a:prstGeom prst="rect">
              <a:avLst/>
            </a:prstGeom>
            <a:noFill/>
          </p:spPr>
          <p:txBody>
            <a:bodyPr wrap="square" rtlCol="0">
              <a:spAutoFit/>
            </a:bodyPr>
            <a:lstStyle/>
            <a:p>
              <a:r>
                <a:rPr lang="en-US" sz="1050" dirty="0">
                  <a:solidFill>
                    <a:srgbClr val="FF0000"/>
                  </a:solidFill>
                  <a:latin typeface="+mn-lt"/>
                </a:rPr>
                <a:t>Focal Plane</a:t>
              </a:r>
            </a:p>
            <a:p>
              <a:r>
                <a:rPr lang="en-US" sz="1050" dirty="0">
                  <a:solidFill>
                    <a:srgbClr val="FF0000"/>
                  </a:solidFill>
                  <a:latin typeface="+mn-lt"/>
                </a:rPr>
                <a:t>Array</a:t>
              </a:r>
            </a:p>
          </p:txBody>
        </p:sp>
        <p:sp>
          <p:nvSpPr>
            <p:cNvPr id="23" name="TextBox 22">
              <a:extLst>
                <a:ext uri="{FF2B5EF4-FFF2-40B4-BE49-F238E27FC236}">
                  <a16:creationId xmlns:a16="http://schemas.microsoft.com/office/drawing/2014/main" id="{5D81DA9A-0976-AA41-9BC4-EB83D558A4E3}"/>
                </a:ext>
              </a:extLst>
            </p:cNvPr>
            <p:cNvSpPr txBox="1"/>
            <p:nvPr/>
          </p:nvSpPr>
          <p:spPr>
            <a:xfrm>
              <a:off x="4301860" y="3092389"/>
              <a:ext cx="2767583" cy="419704"/>
            </a:xfrm>
            <a:prstGeom prst="rect">
              <a:avLst/>
            </a:prstGeom>
            <a:noFill/>
          </p:spPr>
          <p:txBody>
            <a:bodyPr wrap="square" rtlCol="0">
              <a:spAutoFit/>
            </a:bodyPr>
            <a:lstStyle/>
            <a:p>
              <a:r>
                <a:rPr lang="en-US" sz="1050" dirty="0">
                  <a:solidFill>
                    <a:srgbClr val="FF0000"/>
                  </a:solidFill>
                  <a:latin typeface="+mn-lt"/>
                </a:rPr>
                <a:t>Telescope</a:t>
              </a:r>
            </a:p>
          </p:txBody>
        </p:sp>
      </p:grpSp>
      <p:sp>
        <p:nvSpPr>
          <p:cNvPr id="29" name="Content Placeholder 2">
            <a:extLst>
              <a:ext uri="{FF2B5EF4-FFF2-40B4-BE49-F238E27FC236}">
                <a16:creationId xmlns:a16="http://schemas.microsoft.com/office/drawing/2014/main" id="{064745E6-C818-9342-9D77-3ADD46D73187}"/>
              </a:ext>
            </a:extLst>
          </p:cNvPr>
          <p:cNvSpPr txBox="1">
            <a:spLocks/>
          </p:cNvSpPr>
          <p:nvPr/>
        </p:nvSpPr>
        <p:spPr>
          <a:xfrm>
            <a:off x="128528" y="1282358"/>
            <a:ext cx="4890694" cy="2625211"/>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0">
              <a:spcBef>
                <a:spcPts val="0"/>
              </a:spcBef>
              <a:buFont typeface="Arial"/>
              <a:buNone/>
            </a:pPr>
            <a:r>
              <a:rPr lang="en-US" sz="1800" b="1" dirty="0"/>
              <a:t>In this approach we calculate radiometric uncertainty by forward propagation of photon counting and electronic noise statistics</a:t>
            </a:r>
          </a:p>
          <a:p>
            <a:pPr indent="0">
              <a:spcBef>
                <a:spcPts val="0"/>
              </a:spcBef>
              <a:buFont typeface="Arial"/>
              <a:buNone/>
            </a:pPr>
            <a:endParaRPr lang="en-US" sz="1800" b="1" dirty="0"/>
          </a:p>
          <a:p>
            <a:pPr indent="0">
              <a:spcBef>
                <a:spcPts val="0"/>
              </a:spcBef>
              <a:buFont typeface="Arial"/>
              <a:buNone/>
            </a:pPr>
            <a:r>
              <a:rPr lang="en-US" sz="1800" b="1" dirty="0"/>
              <a:t>We fit models by analysis and/or laboratory characterization</a:t>
            </a:r>
          </a:p>
          <a:p>
            <a:pPr indent="0">
              <a:spcBef>
                <a:spcPts val="0"/>
              </a:spcBef>
              <a:buFont typeface="Arial"/>
              <a:buNone/>
            </a:pPr>
            <a:endParaRPr lang="en-US" sz="1800" b="1" dirty="0"/>
          </a:p>
          <a:p>
            <a:pPr indent="0">
              <a:spcBef>
                <a:spcPts val="0"/>
              </a:spcBef>
              <a:buFont typeface="Arial"/>
              <a:buNone/>
            </a:pPr>
            <a:r>
              <a:rPr lang="en-US" sz="1800" b="1" dirty="0"/>
              <a:t>Note that Signal to Noise Ratios (SNRs) are signal-dependent in shot noise-limited systems</a:t>
            </a:r>
          </a:p>
          <a:p>
            <a:pPr indent="0">
              <a:spcBef>
                <a:spcPts val="0"/>
              </a:spcBef>
              <a:buFont typeface="Arial"/>
              <a:buNone/>
            </a:pPr>
            <a:endParaRPr lang="en-US" sz="1800" b="1" dirty="0"/>
          </a:p>
          <a:p>
            <a:pPr indent="0">
              <a:spcBef>
                <a:spcPts val="0"/>
              </a:spcBef>
              <a:buFont typeface="Arial"/>
              <a:buNone/>
            </a:pPr>
            <a:r>
              <a:rPr lang="en-US" sz="1800" b="1" dirty="0"/>
              <a:t>Pro: SI-traceability; component-wise models; high accuracy</a:t>
            </a:r>
          </a:p>
          <a:p>
            <a:pPr indent="0">
              <a:spcBef>
                <a:spcPts val="0"/>
              </a:spcBef>
              <a:buFont typeface="Arial"/>
              <a:buNone/>
            </a:pPr>
            <a:endParaRPr lang="en-US" sz="1800" b="1" dirty="0"/>
          </a:p>
          <a:p>
            <a:pPr indent="0">
              <a:spcBef>
                <a:spcPts val="0"/>
              </a:spcBef>
              <a:buFont typeface="Arial"/>
              <a:buNone/>
            </a:pPr>
            <a:r>
              <a:rPr lang="en-US" sz="1800" b="1" dirty="0"/>
              <a:t>Con: In-flight validation &amp; updates difficult, pathological illumination, tricky to get covariance structure</a:t>
            </a:r>
          </a:p>
        </p:txBody>
      </p:sp>
    </p:spTree>
    <p:extLst>
      <p:ext uri="{BB962C8B-B14F-4D97-AF65-F5344CB8AC3E}">
        <p14:creationId xmlns:p14="http://schemas.microsoft.com/office/powerpoint/2010/main" val="2647339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DD9DC4-B526-9046-B01C-F0AD80A164C5}"/>
              </a:ext>
            </a:extLst>
          </p:cNvPr>
          <p:cNvSpPr>
            <a:spLocks noGrp="1"/>
          </p:cNvSpPr>
          <p:nvPr>
            <p:ph type="dt" sz="half" idx="2"/>
          </p:nvPr>
        </p:nvSpPr>
        <p:spPr/>
        <p:txBody>
          <a:bodyPr/>
          <a:lstStyle/>
          <a:p>
            <a:fld id="{19059775-4C50-7649-BF01-EFEDA658CA53}" type="datetime1">
              <a:rPr lang="en-US" smtClean="0"/>
              <a:t>9/13/20</a:t>
            </a:fld>
            <a:endParaRPr lang="en-US" dirty="0"/>
          </a:p>
        </p:txBody>
      </p:sp>
      <p:sp>
        <p:nvSpPr>
          <p:cNvPr id="3" name="Footer Placeholder 2">
            <a:extLst>
              <a:ext uri="{FF2B5EF4-FFF2-40B4-BE49-F238E27FC236}">
                <a16:creationId xmlns:a16="http://schemas.microsoft.com/office/drawing/2014/main" id="{6B7ADE8C-C200-3D44-AEC7-1E92F061E47A}"/>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FFF64783-44F9-FE47-AED8-0BCBF1461390}"/>
              </a:ext>
            </a:extLst>
          </p:cNvPr>
          <p:cNvSpPr>
            <a:spLocks noGrp="1"/>
          </p:cNvSpPr>
          <p:nvPr>
            <p:ph type="sldNum" sz="quarter" idx="4"/>
          </p:nvPr>
        </p:nvSpPr>
        <p:spPr/>
        <p:txBody>
          <a:bodyPr/>
          <a:lstStyle/>
          <a:p>
            <a:fld id="{1BB0B505-5A34-8746-A5A9-793D5E51FFCB}" type="slidenum">
              <a:rPr lang="en-US" smtClean="0"/>
              <a:pPr/>
              <a:t>5</a:t>
            </a:fld>
            <a:endParaRPr lang="en-US" dirty="0"/>
          </a:p>
        </p:txBody>
      </p:sp>
      <p:sp>
        <p:nvSpPr>
          <p:cNvPr id="6" name="Title 5">
            <a:extLst>
              <a:ext uri="{FF2B5EF4-FFF2-40B4-BE49-F238E27FC236}">
                <a16:creationId xmlns:a16="http://schemas.microsoft.com/office/drawing/2014/main" id="{989D85BC-EA4D-CF45-BD8E-8B444474A50A}"/>
              </a:ext>
            </a:extLst>
          </p:cNvPr>
          <p:cNvSpPr>
            <a:spLocks noGrp="1"/>
          </p:cNvSpPr>
          <p:nvPr>
            <p:ph type="ctrTitle"/>
          </p:nvPr>
        </p:nvSpPr>
        <p:spPr/>
        <p:txBody>
          <a:bodyPr/>
          <a:lstStyle/>
          <a:p>
            <a:r>
              <a:rPr lang="en-US" dirty="0"/>
              <a:t>Estimating Noise Part II: Scene-based noise estimation</a:t>
            </a:r>
          </a:p>
        </p:txBody>
      </p:sp>
      <p:sp>
        <p:nvSpPr>
          <p:cNvPr id="7" name="Content Placeholder 2">
            <a:extLst>
              <a:ext uri="{FF2B5EF4-FFF2-40B4-BE49-F238E27FC236}">
                <a16:creationId xmlns:a16="http://schemas.microsoft.com/office/drawing/2014/main" id="{378A48D6-75EB-8F4A-9863-46498312ADC8}"/>
              </a:ext>
            </a:extLst>
          </p:cNvPr>
          <p:cNvSpPr txBox="1">
            <a:spLocks/>
          </p:cNvSpPr>
          <p:nvPr/>
        </p:nvSpPr>
        <p:spPr>
          <a:xfrm>
            <a:off x="149232" y="1504267"/>
            <a:ext cx="8622919" cy="64483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0">
              <a:buFont typeface="Arial"/>
              <a:buNone/>
            </a:pPr>
            <a:r>
              <a:rPr lang="en-US" sz="1800" b="1" dirty="0"/>
              <a:t>This alternative estimates radiometric uncertainty directly using empirical statistics of the data.</a:t>
            </a:r>
          </a:p>
          <a:p>
            <a:pPr indent="0">
              <a:buFont typeface="Arial"/>
              <a:buNone/>
            </a:pPr>
            <a:endParaRPr lang="en-US" sz="1800" b="1" dirty="0"/>
          </a:p>
          <a:p>
            <a:pPr indent="0">
              <a:buFont typeface="Arial"/>
              <a:buNone/>
            </a:pPr>
            <a:r>
              <a:rPr lang="en-US" sz="1800" b="1" dirty="0"/>
              <a:t>It is easier than vicarious characterization, because it does not require in situ data.   But it does typically require a spatially homogeneous target area so it is not suitable for all scenes.</a:t>
            </a:r>
          </a:p>
          <a:p>
            <a:pPr indent="0">
              <a:buFont typeface="Arial"/>
              <a:buNone/>
            </a:pPr>
            <a:r>
              <a:rPr lang="en-US" sz="1800" b="1" dirty="0"/>
              <a:t>We use Von Neuman’s approximation based on pairwise differences:</a:t>
            </a:r>
          </a:p>
          <a:p>
            <a:pPr indent="0">
              <a:buFont typeface="Arial"/>
              <a:buNone/>
            </a:pPr>
            <a:endParaRPr lang="en-US" sz="1800" b="1" dirty="0"/>
          </a:p>
          <a:p>
            <a:pPr indent="0">
              <a:buFont typeface="Arial"/>
              <a:buNone/>
            </a:pPr>
            <a:endParaRPr lang="en-US" sz="1800" b="1" dirty="0"/>
          </a:p>
          <a:p>
            <a:pPr indent="0">
              <a:buFont typeface="Arial"/>
              <a:buNone/>
            </a:pPr>
            <a:endParaRPr lang="en-US" sz="1800" b="1" dirty="0"/>
          </a:p>
          <a:p>
            <a:pPr indent="0">
              <a:buFont typeface="Arial"/>
              <a:buNone/>
            </a:pPr>
            <a:r>
              <a:rPr lang="en-US" sz="1800" b="1" dirty="0"/>
              <a:t>…applied separately in each channel, preferably along pushbroom (down-track) dimension to characterize each element independently.</a:t>
            </a:r>
          </a:p>
        </p:txBody>
      </p:sp>
      <p:sp>
        <p:nvSpPr>
          <p:cNvPr id="17" name="TextBox 16">
            <a:extLst>
              <a:ext uri="{FF2B5EF4-FFF2-40B4-BE49-F238E27FC236}">
                <a16:creationId xmlns:a16="http://schemas.microsoft.com/office/drawing/2014/main" id="{E6FE7958-61AD-5546-B397-4F410DE0F677}"/>
              </a:ext>
            </a:extLst>
          </p:cNvPr>
          <p:cNvSpPr txBox="1"/>
          <p:nvPr/>
        </p:nvSpPr>
        <p:spPr>
          <a:xfrm>
            <a:off x="943666" y="6146687"/>
            <a:ext cx="8228141" cy="261610"/>
          </a:xfrm>
          <a:prstGeom prst="rect">
            <a:avLst/>
          </a:prstGeom>
          <a:noFill/>
        </p:spPr>
        <p:txBody>
          <a:bodyPr wrap="square" rtlCol="0">
            <a:spAutoFit/>
          </a:bodyPr>
          <a:lstStyle/>
          <a:p>
            <a:r>
              <a:rPr lang="en-US" sz="1100" dirty="0"/>
              <a:t>[Von Neumann, J. Ann. Math. Statist. 12 367–395. (1941). MR0006656]</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DC16C96A-1EC0-2A4C-ACE6-E8542DFE4207}"/>
                  </a:ext>
                </a:extLst>
              </p:cNvPr>
              <p:cNvSpPr txBox="1"/>
              <p:nvPr/>
            </p:nvSpPr>
            <p:spPr>
              <a:xfrm>
                <a:off x="2616614" y="3866055"/>
                <a:ext cx="3435236" cy="563680"/>
              </a:xfrm>
              <a:prstGeom prst="rect">
                <a:avLst/>
              </a:prstGeom>
              <a:noFill/>
            </p:spPr>
            <p:txBody>
              <a:bodyPr wrap="none" lIns="0" tIns="0" rIns="0" bIns="0" rtlCol="0">
                <a:spAutoFit/>
              </a:bodyPr>
              <a:lstStyle/>
              <a:p>
                <a14:m>
                  <m:oMath xmlns:m="http://schemas.openxmlformats.org/officeDocument/2006/math">
                    <m:acc>
                      <m:accPr>
                        <m:chr m:val="̂"/>
                        <m:ctrlPr>
                          <a:rPr lang="en-US" i="1" smtClean="0">
                            <a:latin typeface="Cambria Math" panose="02040503050406030204" pitchFamily="18" charset="0"/>
                          </a:rPr>
                        </m:ctrlPr>
                      </m:accPr>
                      <m:e>
                        <m:r>
                          <a:rPr lang="en-US" i="1" smtClean="0">
                            <a:latin typeface="Cambria Math" panose="02040503050406030204" pitchFamily="18" charset="0"/>
                            <a:ea typeface="Cambria Math" panose="02040503050406030204" pitchFamily="18" charset="0"/>
                          </a:rPr>
                          <m:t>𝜎</m:t>
                        </m:r>
                      </m:e>
                    </m:acc>
                    <m:r>
                      <a:rPr lang="en-US" b="0" i="1" smtClean="0">
                        <a:latin typeface="Cambria Math" panose="02040503050406030204" pitchFamily="18" charset="0"/>
                      </a:rPr>
                      <m:t>(</m:t>
                    </m:r>
                    <m:r>
                      <a:rPr lang="en-US" b="1" i="1" smtClean="0">
                        <a:latin typeface="Cambria Math" panose="02040503050406030204" pitchFamily="18" charset="0"/>
                      </a:rPr>
                      <m:t>𝒙</m:t>
                    </m:r>
                    <m:r>
                      <a:rPr lang="en-US" b="0" i="1" smtClean="0">
                        <a:latin typeface="Cambria Math" panose="02040503050406030204" pitchFamily="18" charset="0"/>
                      </a:rPr>
                      <m:t>)=</m:t>
                    </m:r>
                    <m:rad>
                      <m:radPr>
                        <m:degHide m:val="on"/>
                        <m:ctrlPr>
                          <a:rPr lang="en-US" b="0" i="1" smtClean="0">
                            <a:latin typeface="Cambria Math" panose="02040503050406030204" pitchFamily="18" charset="0"/>
                          </a:rPr>
                        </m:ctrlPr>
                      </m:radPr>
                      <m:deg/>
                      <m:e>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r>
                              <a:rPr lang="en-US" b="0" i="1" smtClean="0">
                                <a:latin typeface="Cambria Math" panose="02040503050406030204" pitchFamily="18" charset="0"/>
                              </a:rPr>
                              <m:t>𝑛</m:t>
                            </m:r>
                            <m:r>
                              <a:rPr lang="en-US" b="0" i="1" smtClean="0">
                                <a:latin typeface="Cambria Math" panose="02040503050406030204" pitchFamily="18" charset="0"/>
                              </a:rPr>
                              <m:t>−1)</m:t>
                            </m:r>
                          </m:den>
                        </m:f>
                        <m:r>
                          <a:rPr lang="en-US" b="0" i="1" smtClean="0">
                            <a:latin typeface="Cambria Math" panose="02040503050406030204" pitchFamily="18" charset="0"/>
                          </a:rPr>
                          <m:t> </m:t>
                        </m:r>
                        <m:nary>
                          <m:naryPr>
                            <m:chr m:val="∑"/>
                            <m:limLoc m:val="subSup"/>
                            <m:ctrlPr>
                              <a:rPr lang="en-US" b="0" i="1" smtClean="0">
                                <a:latin typeface="Cambria Math" panose="02040503050406030204" pitchFamily="18" charset="0"/>
                              </a:rPr>
                            </m:ctrlPr>
                          </m:naryPr>
                          <m:sub>
                            <m:r>
                              <m:rPr>
                                <m:brk m:alnAt="25"/>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𝑛</m:t>
                            </m:r>
                          </m:sup>
                          <m:e>
                            <m:sSup>
                              <m:sSupPr>
                                <m:ctrlPr>
                                  <a:rPr lang="en-US" b="0" i="1" smtClean="0">
                                    <a:latin typeface="Cambria Math" panose="02040503050406030204" pitchFamily="18" charset="0"/>
                                  </a:rPr>
                                </m:ctrlPr>
                              </m:sSupPr>
                              <m:e>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1" i="1">
                                            <a:latin typeface="Cambria Math" panose="02040503050406030204" pitchFamily="18" charset="0"/>
                                          </a:rPr>
                                          <m:t>𝒙</m:t>
                                        </m:r>
                                      </m:e>
                                      <m:sub>
                                        <m:r>
                                          <a:rPr lang="en-US" i="1">
                                            <a:latin typeface="Cambria Math" panose="02040503050406030204" pitchFamily="18" charset="0"/>
                                          </a:rPr>
                                          <m:t>𝑖</m:t>
                                        </m:r>
                                        <m:r>
                                          <a:rPr lang="en-US" i="1">
                                            <a:latin typeface="Cambria Math" panose="02040503050406030204" pitchFamily="18" charset="0"/>
                                          </a:rPr>
                                          <m:t>+1</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b="1" i="1">
                                            <a:latin typeface="Cambria Math" panose="02040503050406030204" pitchFamily="18" charset="0"/>
                                          </a:rPr>
                                          <m:t>𝒙</m:t>
                                        </m:r>
                                      </m:e>
                                      <m:sub>
                                        <m:r>
                                          <a:rPr lang="en-US" i="1">
                                            <a:latin typeface="Cambria Math" panose="02040503050406030204" pitchFamily="18" charset="0"/>
                                          </a:rPr>
                                          <m:t>𝑖</m:t>
                                        </m:r>
                                      </m:sub>
                                    </m:sSub>
                                  </m:e>
                                </m:d>
                              </m:e>
                              <m:sup>
                                <m:r>
                                  <a:rPr lang="en-US" b="0" i="1" smtClean="0">
                                    <a:latin typeface="Cambria Math" panose="02040503050406030204" pitchFamily="18" charset="0"/>
                                  </a:rPr>
                                  <m:t>2</m:t>
                                </m:r>
                              </m:sup>
                            </m:sSup>
                          </m:e>
                        </m:nary>
                      </m:e>
                    </m:rad>
                  </m:oMath>
                </a14:m>
                <a:r>
                  <a:rPr lang="en-US" dirty="0"/>
                  <a:t>  </a:t>
                </a:r>
              </a:p>
            </p:txBody>
          </p:sp>
        </mc:Choice>
        <mc:Fallback xmlns="">
          <p:sp>
            <p:nvSpPr>
              <p:cNvPr id="18" name="TextBox 17">
                <a:extLst>
                  <a:ext uri="{FF2B5EF4-FFF2-40B4-BE49-F238E27FC236}">
                    <a16:creationId xmlns:a16="http://schemas.microsoft.com/office/drawing/2014/main" id="{DC16C96A-1EC0-2A4C-ACE6-E8542DFE4207}"/>
                  </a:ext>
                </a:extLst>
              </p:cNvPr>
              <p:cNvSpPr txBox="1">
                <a:spLocks noRot="1" noChangeAspect="1" noMove="1" noResize="1" noEditPoints="1" noAdjustHandles="1" noChangeArrowheads="1" noChangeShapeType="1" noTextEdit="1"/>
              </p:cNvSpPr>
              <p:nvPr/>
            </p:nvSpPr>
            <p:spPr>
              <a:xfrm>
                <a:off x="2616614" y="3866055"/>
                <a:ext cx="3435236" cy="563680"/>
              </a:xfrm>
              <a:prstGeom prst="rect">
                <a:avLst/>
              </a:prstGeom>
              <a:blipFill>
                <a:blip r:embed="rId2"/>
                <a:stretch>
                  <a:fillRect l="-1471" t="-54348" b="-89130"/>
                </a:stretch>
              </a:blipFill>
            </p:spPr>
            <p:txBody>
              <a:bodyPr/>
              <a:lstStyle/>
              <a:p>
                <a:r>
                  <a:rPr lang="en-US">
                    <a:noFill/>
                  </a:rPr>
                  <a:t> </a:t>
                </a:r>
              </a:p>
            </p:txBody>
          </p:sp>
        </mc:Fallback>
      </mc:AlternateContent>
    </p:spTree>
    <p:extLst>
      <p:ext uri="{BB962C8B-B14F-4D97-AF65-F5344CB8AC3E}">
        <p14:creationId xmlns:p14="http://schemas.microsoft.com/office/powerpoint/2010/main" val="2688258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B39AC3-FBA7-8145-A09F-753CE91EA802}"/>
              </a:ext>
            </a:extLst>
          </p:cNvPr>
          <p:cNvSpPr>
            <a:spLocks noGrp="1"/>
          </p:cNvSpPr>
          <p:nvPr>
            <p:ph type="dt" sz="half" idx="2"/>
          </p:nvPr>
        </p:nvSpPr>
        <p:spPr/>
        <p:txBody>
          <a:bodyPr/>
          <a:lstStyle/>
          <a:p>
            <a:fld id="{8E57C58A-F76C-7A43-B9A8-A1998DA10596}" type="datetime1">
              <a:rPr lang="en-US" smtClean="0"/>
              <a:t>9/13/20</a:t>
            </a:fld>
            <a:endParaRPr lang="en-US" dirty="0"/>
          </a:p>
        </p:txBody>
      </p:sp>
      <p:sp>
        <p:nvSpPr>
          <p:cNvPr id="3" name="Footer Placeholder 2">
            <a:extLst>
              <a:ext uri="{FF2B5EF4-FFF2-40B4-BE49-F238E27FC236}">
                <a16:creationId xmlns:a16="http://schemas.microsoft.com/office/drawing/2014/main" id="{73EEF74F-C0C8-974F-BF93-C48D3D07B2F9}"/>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DC41D1FC-4512-DF4B-BAA5-C7F859264867}"/>
              </a:ext>
            </a:extLst>
          </p:cNvPr>
          <p:cNvSpPr>
            <a:spLocks noGrp="1"/>
          </p:cNvSpPr>
          <p:nvPr>
            <p:ph type="sldNum" sz="quarter" idx="4"/>
          </p:nvPr>
        </p:nvSpPr>
        <p:spPr/>
        <p:txBody>
          <a:bodyPr/>
          <a:lstStyle/>
          <a:p>
            <a:fld id="{1BB0B505-5A34-8746-A5A9-793D5E51FFCB}" type="slidenum">
              <a:rPr lang="en-US" smtClean="0"/>
              <a:pPr/>
              <a:t>6</a:t>
            </a:fld>
            <a:endParaRPr lang="en-US" dirty="0"/>
          </a:p>
        </p:txBody>
      </p:sp>
      <p:sp>
        <p:nvSpPr>
          <p:cNvPr id="6" name="Title 5">
            <a:extLst>
              <a:ext uri="{FF2B5EF4-FFF2-40B4-BE49-F238E27FC236}">
                <a16:creationId xmlns:a16="http://schemas.microsoft.com/office/drawing/2014/main" id="{E1C7EBBF-ED4F-FC47-AEED-DA2F2A65C4E1}"/>
              </a:ext>
            </a:extLst>
          </p:cNvPr>
          <p:cNvSpPr>
            <a:spLocks noGrp="1"/>
          </p:cNvSpPr>
          <p:nvPr>
            <p:ph type="ctrTitle"/>
          </p:nvPr>
        </p:nvSpPr>
        <p:spPr/>
        <p:txBody>
          <a:bodyPr/>
          <a:lstStyle/>
          <a:p>
            <a:r>
              <a:rPr lang="en-US" dirty="0"/>
              <a:t>Scene-based noise estimation (continued)</a:t>
            </a:r>
          </a:p>
        </p:txBody>
      </p:sp>
      <p:pic>
        <p:nvPicPr>
          <p:cNvPr id="7" name="Picture 6">
            <a:extLst>
              <a:ext uri="{FF2B5EF4-FFF2-40B4-BE49-F238E27FC236}">
                <a16:creationId xmlns:a16="http://schemas.microsoft.com/office/drawing/2014/main" id="{EB0C6CD7-E02B-D141-BB76-DCADB81AF3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64312" y="1331533"/>
            <a:ext cx="5461001" cy="4719865"/>
          </a:xfrm>
          <a:prstGeom prst="rect">
            <a:avLst/>
          </a:prstGeom>
        </p:spPr>
      </p:pic>
      <p:sp>
        <p:nvSpPr>
          <p:cNvPr id="8" name="TextBox 7">
            <a:extLst>
              <a:ext uri="{FF2B5EF4-FFF2-40B4-BE49-F238E27FC236}">
                <a16:creationId xmlns:a16="http://schemas.microsoft.com/office/drawing/2014/main" id="{69C5CE0A-4B23-7B4A-9171-CAE85F46B406}"/>
              </a:ext>
            </a:extLst>
          </p:cNvPr>
          <p:cNvSpPr txBox="1"/>
          <p:nvPr/>
        </p:nvSpPr>
        <p:spPr>
          <a:xfrm>
            <a:off x="4151575" y="5987155"/>
            <a:ext cx="3745577" cy="369332"/>
          </a:xfrm>
          <a:prstGeom prst="rect">
            <a:avLst/>
          </a:prstGeom>
          <a:noFill/>
        </p:spPr>
        <p:txBody>
          <a:bodyPr wrap="none" rtlCol="0">
            <a:spAutoFit/>
          </a:bodyPr>
          <a:lstStyle/>
          <a:p>
            <a:r>
              <a:rPr lang="en-US" dirty="0"/>
              <a:t>[From Thompson et al., RSE 2019]</a:t>
            </a:r>
          </a:p>
        </p:txBody>
      </p:sp>
      <p:sp>
        <p:nvSpPr>
          <p:cNvPr id="9" name="TextBox 8">
            <a:extLst>
              <a:ext uri="{FF2B5EF4-FFF2-40B4-BE49-F238E27FC236}">
                <a16:creationId xmlns:a16="http://schemas.microsoft.com/office/drawing/2014/main" id="{285C8197-2C4D-4748-BB72-E502219BF5F5}"/>
              </a:ext>
            </a:extLst>
          </p:cNvPr>
          <p:cNvSpPr txBox="1"/>
          <p:nvPr/>
        </p:nvSpPr>
        <p:spPr>
          <a:xfrm>
            <a:off x="567910" y="1370507"/>
            <a:ext cx="2896402" cy="4801314"/>
          </a:xfrm>
          <a:prstGeom prst="rect">
            <a:avLst/>
          </a:prstGeom>
          <a:noFill/>
        </p:spPr>
        <p:txBody>
          <a:bodyPr wrap="square" rtlCol="0">
            <a:spAutoFit/>
          </a:bodyPr>
          <a:lstStyle/>
          <a:p>
            <a:r>
              <a:rPr lang="en-US" b="1" dirty="0"/>
              <a:t>Crudely speaking, the differences between neighboring locations in homogenous areas represent samples of the instrument noise.  </a:t>
            </a:r>
          </a:p>
          <a:p>
            <a:endParaRPr lang="en-US" b="1" dirty="0"/>
          </a:p>
          <a:p>
            <a:r>
              <a:rPr lang="en-US" b="1" dirty="0"/>
              <a:t>This can be used to construct sample-based covariance matrices using the approaches presented previously.</a:t>
            </a:r>
          </a:p>
          <a:p>
            <a:endParaRPr lang="en-US" b="1" dirty="0"/>
          </a:p>
          <a:p>
            <a:r>
              <a:rPr lang="en-US" b="1" dirty="0"/>
              <a:t>The covariance matrix defines a zero-mean multivariate Gaussian noise distribution.</a:t>
            </a:r>
          </a:p>
        </p:txBody>
      </p:sp>
    </p:spTree>
    <p:extLst>
      <p:ext uri="{BB962C8B-B14F-4D97-AF65-F5344CB8AC3E}">
        <p14:creationId xmlns:p14="http://schemas.microsoft.com/office/powerpoint/2010/main" val="4248489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DD9DC4-B526-9046-B01C-F0AD80A164C5}"/>
              </a:ext>
            </a:extLst>
          </p:cNvPr>
          <p:cNvSpPr>
            <a:spLocks noGrp="1"/>
          </p:cNvSpPr>
          <p:nvPr>
            <p:ph type="dt" sz="half" idx="2"/>
          </p:nvPr>
        </p:nvSpPr>
        <p:spPr/>
        <p:txBody>
          <a:bodyPr/>
          <a:lstStyle/>
          <a:p>
            <a:fld id="{19059775-4C50-7649-BF01-EFEDA658CA53}" type="datetime1">
              <a:rPr lang="en-US" smtClean="0"/>
              <a:t>9/13/20</a:t>
            </a:fld>
            <a:endParaRPr lang="en-US" dirty="0"/>
          </a:p>
        </p:txBody>
      </p:sp>
      <p:sp>
        <p:nvSpPr>
          <p:cNvPr id="3" name="Footer Placeholder 2">
            <a:extLst>
              <a:ext uri="{FF2B5EF4-FFF2-40B4-BE49-F238E27FC236}">
                <a16:creationId xmlns:a16="http://schemas.microsoft.com/office/drawing/2014/main" id="{6B7ADE8C-C200-3D44-AEC7-1E92F061E47A}"/>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FFF64783-44F9-FE47-AED8-0BCBF1461390}"/>
              </a:ext>
            </a:extLst>
          </p:cNvPr>
          <p:cNvSpPr>
            <a:spLocks noGrp="1"/>
          </p:cNvSpPr>
          <p:nvPr>
            <p:ph type="sldNum" sz="quarter" idx="4"/>
          </p:nvPr>
        </p:nvSpPr>
        <p:spPr/>
        <p:txBody>
          <a:bodyPr/>
          <a:lstStyle/>
          <a:p>
            <a:fld id="{1BB0B505-5A34-8746-A5A9-793D5E51FFCB}" type="slidenum">
              <a:rPr lang="en-US" smtClean="0"/>
              <a:pPr/>
              <a:t>7</a:t>
            </a:fld>
            <a:endParaRPr lang="en-US" dirty="0"/>
          </a:p>
        </p:txBody>
      </p:sp>
      <p:sp>
        <p:nvSpPr>
          <p:cNvPr id="6" name="Title 5">
            <a:extLst>
              <a:ext uri="{FF2B5EF4-FFF2-40B4-BE49-F238E27FC236}">
                <a16:creationId xmlns:a16="http://schemas.microsoft.com/office/drawing/2014/main" id="{989D85BC-EA4D-CF45-BD8E-8B444474A50A}"/>
              </a:ext>
            </a:extLst>
          </p:cNvPr>
          <p:cNvSpPr>
            <a:spLocks noGrp="1"/>
          </p:cNvSpPr>
          <p:nvPr>
            <p:ph type="ctrTitle"/>
          </p:nvPr>
        </p:nvSpPr>
        <p:spPr/>
        <p:txBody>
          <a:bodyPr/>
          <a:lstStyle/>
          <a:p>
            <a:r>
              <a:rPr lang="en-US" dirty="0"/>
              <a:t>Scene-based noise estimation (continued)</a:t>
            </a:r>
          </a:p>
        </p:txBody>
      </p:sp>
      <p:sp>
        <p:nvSpPr>
          <p:cNvPr id="7" name="Content Placeholder 2">
            <a:extLst>
              <a:ext uri="{FF2B5EF4-FFF2-40B4-BE49-F238E27FC236}">
                <a16:creationId xmlns:a16="http://schemas.microsoft.com/office/drawing/2014/main" id="{378A48D6-75EB-8F4A-9863-46498312ADC8}"/>
              </a:ext>
            </a:extLst>
          </p:cNvPr>
          <p:cNvSpPr txBox="1">
            <a:spLocks/>
          </p:cNvSpPr>
          <p:nvPr/>
        </p:nvSpPr>
        <p:spPr>
          <a:xfrm>
            <a:off x="142795" y="995120"/>
            <a:ext cx="8622919" cy="64483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0">
              <a:buNone/>
            </a:pPr>
            <a:r>
              <a:rPr lang="en-US" sz="1800" b="1" dirty="0"/>
              <a:t>If the scene is not spatially homogeneous, it might still be locally smooth.  This leads to an alternative based on nonparametric smoothing.</a:t>
            </a:r>
          </a:p>
          <a:p>
            <a:pPr indent="0">
              <a:buNone/>
            </a:pPr>
            <a:endParaRPr lang="en-US" sz="800" b="1" dirty="0"/>
          </a:p>
          <a:p>
            <a:pPr indent="0">
              <a:buNone/>
            </a:pPr>
            <a:r>
              <a:rPr lang="en-US" sz="1800" b="1" dirty="0"/>
              <a:t>Estimate the  ”scene contribution” by convolving a local smoothing operator (e.g. a Gaussian) and subtract that signal.  </a:t>
            </a:r>
          </a:p>
          <a:p>
            <a:pPr indent="0">
              <a:buNone/>
            </a:pPr>
            <a:endParaRPr lang="en-US" sz="1800" b="1" dirty="0"/>
          </a:p>
          <a:p>
            <a:pPr indent="0">
              <a:buNone/>
            </a:pPr>
            <a:endParaRPr lang="en-US" sz="1800" b="1" dirty="0"/>
          </a:p>
          <a:p>
            <a:pPr indent="0">
              <a:buNone/>
            </a:pPr>
            <a:endParaRPr lang="en-US" sz="1800" b="1" dirty="0"/>
          </a:p>
          <a:p>
            <a:pPr indent="0">
              <a:buNone/>
            </a:pPr>
            <a:endParaRPr lang="en-US" sz="1800" b="1" dirty="0"/>
          </a:p>
          <a:p>
            <a:pPr indent="0">
              <a:buNone/>
            </a:pPr>
            <a:endParaRPr lang="en-US" sz="1800" b="1" dirty="0"/>
          </a:p>
          <a:p>
            <a:pPr indent="0">
              <a:buNone/>
            </a:pPr>
            <a:endParaRPr lang="en-US" sz="1800" b="1" dirty="0"/>
          </a:p>
          <a:p>
            <a:pPr indent="0">
              <a:buNone/>
            </a:pPr>
            <a:endParaRPr lang="en-US" sz="1800" b="1" dirty="0"/>
          </a:p>
          <a:p>
            <a:pPr indent="0">
              <a:buNone/>
            </a:pPr>
            <a:endParaRPr lang="en-US" sz="1800" b="1" dirty="0"/>
          </a:p>
          <a:p>
            <a:pPr indent="0">
              <a:buNone/>
            </a:pPr>
            <a:r>
              <a:rPr lang="en-US" sz="1800" b="1" dirty="0"/>
              <a:t>Then estimate noise with our empirical expression for the sample covariance matrix:</a:t>
            </a:r>
          </a:p>
        </p:txBody>
      </p:sp>
      <p:pic>
        <p:nvPicPr>
          <p:cNvPr id="8" name="Picture 7">
            <a:extLst>
              <a:ext uri="{FF2B5EF4-FFF2-40B4-BE49-F238E27FC236}">
                <a16:creationId xmlns:a16="http://schemas.microsoft.com/office/drawing/2014/main" id="{BB524AC3-FF30-8542-891B-C7678FB46052}"/>
              </a:ext>
            </a:extLst>
          </p:cNvPr>
          <p:cNvPicPr>
            <a:picLocks noChangeAspect="1"/>
          </p:cNvPicPr>
          <p:nvPr/>
        </p:nvPicPr>
        <p:blipFill rotWithShape="1">
          <a:blip r:embed="rId2">
            <a:extLst>
              <a:ext uri="{28A0092B-C50C-407E-A947-70E740481C1C}">
                <a14:useLocalDpi xmlns:a14="http://schemas.microsoft.com/office/drawing/2010/main" val="0"/>
              </a:ext>
            </a:extLst>
          </a:blip>
          <a:srcRect l="10538" t="17083" r="48339" b="49584"/>
          <a:stretch/>
        </p:blipFill>
        <p:spPr>
          <a:xfrm>
            <a:off x="936872" y="2919090"/>
            <a:ext cx="1478494" cy="1478494"/>
          </a:xfrm>
          <a:prstGeom prst="rect">
            <a:avLst/>
          </a:prstGeom>
          <a:noFill/>
          <a:ln w="19050"/>
        </p:spPr>
        <p:style>
          <a:lnRef idx="2">
            <a:schemeClr val="dk1"/>
          </a:lnRef>
          <a:fillRef idx="1">
            <a:schemeClr val="lt1"/>
          </a:fillRef>
          <a:effectRef idx="0">
            <a:schemeClr val="dk1"/>
          </a:effectRef>
          <a:fontRef idx="minor">
            <a:schemeClr val="dk1"/>
          </a:fontRef>
        </p:style>
      </p:pic>
      <p:sp>
        <p:nvSpPr>
          <p:cNvPr id="9" name="Rectangle 8">
            <a:extLst>
              <a:ext uri="{FF2B5EF4-FFF2-40B4-BE49-F238E27FC236}">
                <a16:creationId xmlns:a16="http://schemas.microsoft.com/office/drawing/2014/main" id="{DBB97CBA-2B89-8D49-958E-CDA428A9EC2C}"/>
              </a:ext>
            </a:extLst>
          </p:cNvPr>
          <p:cNvSpPr/>
          <p:nvPr/>
        </p:nvSpPr>
        <p:spPr>
          <a:xfrm>
            <a:off x="1041575" y="2984763"/>
            <a:ext cx="503590" cy="492477"/>
          </a:xfrm>
          <a:prstGeom prst="rect">
            <a:avLst/>
          </a:prstGeom>
          <a:noFill/>
          <a:ln w="28575">
            <a:solidFill>
              <a:srgbClr val="C0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10" name="Picture 9">
            <a:extLst>
              <a:ext uri="{FF2B5EF4-FFF2-40B4-BE49-F238E27FC236}">
                <a16:creationId xmlns:a16="http://schemas.microsoft.com/office/drawing/2014/main" id="{FDA749C6-6A78-5C4F-A602-5854EDEB1710}"/>
              </a:ext>
            </a:extLst>
          </p:cNvPr>
          <p:cNvPicPr>
            <a:picLocks noChangeAspect="1"/>
          </p:cNvPicPr>
          <p:nvPr/>
        </p:nvPicPr>
        <p:blipFill rotWithShape="1">
          <a:blip r:embed="rId3">
            <a:extLst>
              <a:ext uri="{28A0092B-C50C-407E-A947-70E740481C1C}">
                <a14:useLocalDpi xmlns:a14="http://schemas.microsoft.com/office/drawing/2010/main" val="0"/>
              </a:ext>
            </a:extLst>
          </a:blip>
          <a:srcRect r="60880" b="60880"/>
          <a:stretch/>
        </p:blipFill>
        <p:spPr>
          <a:xfrm>
            <a:off x="2767389" y="2919091"/>
            <a:ext cx="1478495" cy="1478495"/>
          </a:xfrm>
          <a:prstGeom prst="rect">
            <a:avLst/>
          </a:prstGeom>
          <a:ln w="28575">
            <a:noFill/>
          </a:ln>
        </p:spPr>
      </p:pic>
      <p:pic>
        <p:nvPicPr>
          <p:cNvPr id="11" name="Picture 10">
            <a:extLst>
              <a:ext uri="{FF2B5EF4-FFF2-40B4-BE49-F238E27FC236}">
                <a16:creationId xmlns:a16="http://schemas.microsoft.com/office/drawing/2014/main" id="{2A482940-CBAA-624F-9B98-A189021F36EF}"/>
              </a:ext>
            </a:extLst>
          </p:cNvPr>
          <p:cNvPicPr>
            <a:picLocks noChangeAspect="1"/>
          </p:cNvPicPr>
          <p:nvPr/>
        </p:nvPicPr>
        <p:blipFill rotWithShape="1">
          <a:blip r:embed="rId4">
            <a:extLst>
              <a:ext uri="{28A0092B-C50C-407E-A947-70E740481C1C}">
                <a14:useLocalDpi xmlns:a14="http://schemas.microsoft.com/office/drawing/2010/main" val="0"/>
              </a:ext>
            </a:extLst>
          </a:blip>
          <a:srcRect r="59245" b="59245"/>
          <a:stretch/>
        </p:blipFill>
        <p:spPr>
          <a:xfrm>
            <a:off x="4649496" y="2899593"/>
            <a:ext cx="1478495" cy="1478495"/>
          </a:xfrm>
          <a:prstGeom prst="rect">
            <a:avLst/>
          </a:prstGeom>
          <a:ln w="28575">
            <a:noFill/>
          </a:ln>
        </p:spPr>
      </p:pic>
      <p:pic>
        <p:nvPicPr>
          <p:cNvPr id="12" name="Picture 11">
            <a:extLst>
              <a:ext uri="{FF2B5EF4-FFF2-40B4-BE49-F238E27FC236}">
                <a16:creationId xmlns:a16="http://schemas.microsoft.com/office/drawing/2014/main" id="{6AF6F5CB-6E21-1D4A-B138-19D030BE03AB}"/>
              </a:ext>
            </a:extLst>
          </p:cNvPr>
          <p:cNvPicPr>
            <a:picLocks noChangeAspect="1"/>
          </p:cNvPicPr>
          <p:nvPr/>
        </p:nvPicPr>
        <p:blipFill rotWithShape="1">
          <a:blip r:embed="rId5">
            <a:extLst>
              <a:ext uri="{28A0092B-C50C-407E-A947-70E740481C1C}">
                <a14:useLocalDpi xmlns:a14="http://schemas.microsoft.com/office/drawing/2010/main" val="0"/>
              </a:ext>
            </a:extLst>
          </a:blip>
          <a:srcRect r="53542" b="53542"/>
          <a:stretch/>
        </p:blipFill>
        <p:spPr>
          <a:xfrm>
            <a:off x="6515998" y="2899593"/>
            <a:ext cx="1478494" cy="1478494"/>
          </a:xfrm>
          <a:prstGeom prst="rect">
            <a:avLst/>
          </a:prstGeom>
          <a:ln w="28575">
            <a:noFill/>
          </a:ln>
        </p:spPr>
      </p:pic>
      <p:sp>
        <p:nvSpPr>
          <p:cNvPr id="13" name="TextBox 12">
            <a:extLst>
              <a:ext uri="{FF2B5EF4-FFF2-40B4-BE49-F238E27FC236}">
                <a16:creationId xmlns:a16="http://schemas.microsoft.com/office/drawing/2014/main" id="{B98CDE35-CEAB-1445-B3DD-6DBA851CC1FB}"/>
              </a:ext>
            </a:extLst>
          </p:cNvPr>
          <p:cNvSpPr txBox="1"/>
          <p:nvPr/>
        </p:nvSpPr>
        <p:spPr>
          <a:xfrm>
            <a:off x="1041575" y="2522656"/>
            <a:ext cx="1237839" cy="261610"/>
          </a:xfrm>
          <a:prstGeom prst="rect">
            <a:avLst/>
          </a:prstGeom>
          <a:noFill/>
        </p:spPr>
        <p:txBody>
          <a:bodyPr wrap="none" rtlCol="0">
            <a:spAutoFit/>
          </a:bodyPr>
          <a:lstStyle/>
          <a:p>
            <a:r>
              <a:rPr lang="en-US" sz="1100" dirty="0"/>
              <a:t>Original Image</a:t>
            </a:r>
          </a:p>
        </p:txBody>
      </p:sp>
      <p:sp>
        <p:nvSpPr>
          <p:cNvPr id="14" name="TextBox 13">
            <a:extLst>
              <a:ext uri="{FF2B5EF4-FFF2-40B4-BE49-F238E27FC236}">
                <a16:creationId xmlns:a16="http://schemas.microsoft.com/office/drawing/2014/main" id="{20982797-2DD0-794A-B4A0-AA3D82AD7369}"/>
              </a:ext>
            </a:extLst>
          </p:cNvPr>
          <p:cNvSpPr txBox="1"/>
          <p:nvPr/>
        </p:nvSpPr>
        <p:spPr>
          <a:xfrm>
            <a:off x="2849348" y="2522656"/>
            <a:ext cx="1396536" cy="261610"/>
          </a:xfrm>
          <a:prstGeom prst="rect">
            <a:avLst/>
          </a:prstGeom>
          <a:noFill/>
        </p:spPr>
        <p:txBody>
          <a:bodyPr wrap="none" rtlCol="0">
            <a:spAutoFit/>
          </a:bodyPr>
          <a:lstStyle/>
          <a:p>
            <a:r>
              <a:rPr lang="en-US" sz="1100" dirty="0"/>
              <a:t>Subset (550 nm)</a:t>
            </a:r>
          </a:p>
        </p:txBody>
      </p:sp>
      <p:sp>
        <p:nvSpPr>
          <p:cNvPr id="15" name="TextBox 14">
            <a:extLst>
              <a:ext uri="{FF2B5EF4-FFF2-40B4-BE49-F238E27FC236}">
                <a16:creationId xmlns:a16="http://schemas.microsoft.com/office/drawing/2014/main" id="{4313A87D-AF73-8440-A288-0146DB768661}"/>
              </a:ext>
            </a:extLst>
          </p:cNvPr>
          <p:cNvSpPr txBox="1"/>
          <p:nvPr/>
        </p:nvSpPr>
        <p:spPr>
          <a:xfrm>
            <a:off x="4581792" y="2388315"/>
            <a:ext cx="1683379" cy="430887"/>
          </a:xfrm>
          <a:prstGeom prst="rect">
            <a:avLst/>
          </a:prstGeom>
          <a:noFill/>
        </p:spPr>
        <p:txBody>
          <a:bodyPr wrap="square" rtlCol="0">
            <a:spAutoFit/>
          </a:bodyPr>
          <a:lstStyle/>
          <a:p>
            <a:pPr algn="ctr"/>
            <a:r>
              <a:rPr lang="en-US" sz="1100" dirty="0"/>
              <a:t>Scene, smoothed in the </a:t>
            </a:r>
            <a:r>
              <a:rPr lang="en-US" sz="1100" dirty="0" err="1"/>
              <a:t>downtrack</a:t>
            </a:r>
            <a:r>
              <a:rPr lang="en-US" sz="1100" dirty="0"/>
              <a:t> dimension</a:t>
            </a:r>
          </a:p>
        </p:txBody>
      </p:sp>
      <p:sp>
        <p:nvSpPr>
          <p:cNvPr id="16" name="TextBox 15">
            <a:extLst>
              <a:ext uri="{FF2B5EF4-FFF2-40B4-BE49-F238E27FC236}">
                <a16:creationId xmlns:a16="http://schemas.microsoft.com/office/drawing/2014/main" id="{19FFD0DA-4B52-6049-BCCF-9EC56D410682}"/>
              </a:ext>
            </a:extLst>
          </p:cNvPr>
          <p:cNvSpPr txBox="1"/>
          <p:nvPr/>
        </p:nvSpPr>
        <p:spPr>
          <a:xfrm>
            <a:off x="6548262" y="2346427"/>
            <a:ext cx="1446230" cy="430887"/>
          </a:xfrm>
          <a:prstGeom prst="rect">
            <a:avLst/>
          </a:prstGeom>
          <a:noFill/>
        </p:spPr>
        <p:txBody>
          <a:bodyPr wrap="none" rtlCol="0">
            <a:spAutoFit/>
          </a:bodyPr>
          <a:lstStyle/>
          <a:p>
            <a:pPr algn="ctr"/>
            <a:r>
              <a:rPr lang="en-US" sz="1100" dirty="0"/>
              <a:t>“Noise contribution” </a:t>
            </a:r>
          </a:p>
          <a:p>
            <a:pPr algn="ctr"/>
            <a:r>
              <a:rPr lang="en-US" sz="1100" dirty="0"/>
              <a:t>is the remainder</a:t>
            </a:r>
          </a:p>
        </p:txBody>
      </p:sp>
      <p:sp>
        <p:nvSpPr>
          <p:cNvPr id="17" name="TextBox 16">
            <a:extLst>
              <a:ext uri="{FF2B5EF4-FFF2-40B4-BE49-F238E27FC236}">
                <a16:creationId xmlns:a16="http://schemas.microsoft.com/office/drawing/2014/main" id="{E6FE7958-61AD-5546-B397-4F410DE0F677}"/>
              </a:ext>
            </a:extLst>
          </p:cNvPr>
          <p:cNvSpPr txBox="1"/>
          <p:nvPr/>
        </p:nvSpPr>
        <p:spPr>
          <a:xfrm>
            <a:off x="353875" y="6032590"/>
            <a:ext cx="1620840" cy="430887"/>
          </a:xfrm>
          <a:prstGeom prst="rect">
            <a:avLst/>
          </a:prstGeom>
          <a:noFill/>
        </p:spPr>
        <p:txBody>
          <a:bodyPr wrap="square" rtlCol="0">
            <a:spAutoFit/>
          </a:bodyPr>
          <a:lstStyle/>
          <a:p>
            <a:r>
              <a:rPr lang="en-US" sz="1100" dirty="0"/>
              <a:t>[Thompson et al., </a:t>
            </a:r>
            <a:r>
              <a:rPr lang="en-US" sz="1100" i="1" dirty="0"/>
              <a:t>Optics Express </a:t>
            </a:r>
            <a:r>
              <a:rPr lang="en-US" sz="1100" dirty="0"/>
              <a:t>2017]</a:t>
            </a:r>
          </a:p>
        </p:txBody>
      </p:sp>
      <p:sp>
        <p:nvSpPr>
          <p:cNvPr id="5" name="TextBox 4">
            <a:extLst>
              <a:ext uri="{FF2B5EF4-FFF2-40B4-BE49-F238E27FC236}">
                <a16:creationId xmlns:a16="http://schemas.microsoft.com/office/drawing/2014/main" id="{91ECA076-2A00-CD4F-8A47-B2767B35462F}"/>
              </a:ext>
            </a:extLst>
          </p:cNvPr>
          <p:cNvSpPr txBox="1"/>
          <p:nvPr/>
        </p:nvSpPr>
        <p:spPr>
          <a:xfrm>
            <a:off x="3232596" y="4416439"/>
            <a:ext cx="4493602" cy="369332"/>
          </a:xfrm>
          <a:prstGeom prst="rect">
            <a:avLst/>
          </a:prstGeom>
          <a:noFill/>
        </p:spPr>
        <p:txBody>
          <a:bodyPr wrap="none" rtlCol="0">
            <a:spAutoFit/>
          </a:bodyPr>
          <a:lstStyle/>
          <a:p>
            <a:r>
              <a:rPr lang="en-US" dirty="0"/>
              <a:t>Total         =         Scene        +          Noise</a:t>
            </a:r>
          </a:p>
        </p:txBody>
      </p:sp>
      <p:pic>
        <p:nvPicPr>
          <p:cNvPr id="19" name="Graphic 18">
            <a:extLst>
              <a:ext uri="{FF2B5EF4-FFF2-40B4-BE49-F238E27FC236}">
                <a16:creationId xmlns:a16="http://schemas.microsoft.com/office/drawing/2014/main" id="{94F3C989-1566-FF41-AAAD-49EC0295BA50}"/>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228094" y="5646837"/>
            <a:ext cx="1336908" cy="691505"/>
          </a:xfrm>
          <a:prstGeom prst="rect">
            <a:avLst/>
          </a:prstGeom>
        </p:spPr>
      </p:pic>
      <p:pic>
        <p:nvPicPr>
          <p:cNvPr id="20" name="Graphic 19">
            <a:extLst>
              <a:ext uri="{FF2B5EF4-FFF2-40B4-BE49-F238E27FC236}">
                <a16:creationId xmlns:a16="http://schemas.microsoft.com/office/drawing/2014/main" id="{1461B2D2-5724-8D40-A8ED-2C8B5F940405}"/>
              </a:ext>
            </a:extLst>
          </p:cNvPr>
          <p:cNvPicPr>
            <a:picLocks noChangeAspect="1"/>
          </p:cNvPicPr>
          <p:nvPr/>
        </p:nvPicPr>
        <p:blipFill rotWithShape="1">
          <a:blip r:embed="rId8">
            <a:extLst>
              <a:ext uri="{96DAC541-7B7A-43D3-8B79-37D633B846F1}">
                <asvg:svgBlip xmlns:asvg="http://schemas.microsoft.com/office/drawing/2016/SVG/main" r:embed="rId9"/>
              </a:ext>
            </a:extLst>
          </a:blip>
          <a:srcRect r="2307"/>
          <a:stretch/>
        </p:blipFill>
        <p:spPr>
          <a:xfrm>
            <a:off x="4174856" y="5665629"/>
            <a:ext cx="3400284" cy="691505"/>
          </a:xfrm>
          <a:prstGeom prst="rect">
            <a:avLst/>
          </a:prstGeom>
        </p:spPr>
      </p:pic>
    </p:spTree>
    <p:extLst>
      <p:ext uri="{BB962C8B-B14F-4D97-AF65-F5344CB8AC3E}">
        <p14:creationId xmlns:p14="http://schemas.microsoft.com/office/powerpoint/2010/main" val="4052067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DD9DC4-B526-9046-B01C-F0AD80A164C5}"/>
              </a:ext>
            </a:extLst>
          </p:cNvPr>
          <p:cNvSpPr>
            <a:spLocks noGrp="1"/>
          </p:cNvSpPr>
          <p:nvPr>
            <p:ph type="dt" sz="half" idx="2"/>
          </p:nvPr>
        </p:nvSpPr>
        <p:spPr/>
        <p:txBody>
          <a:bodyPr/>
          <a:lstStyle/>
          <a:p>
            <a:fld id="{19059775-4C50-7649-BF01-EFEDA658CA53}" type="datetime1">
              <a:rPr lang="en-US" smtClean="0"/>
              <a:t>9/13/20</a:t>
            </a:fld>
            <a:endParaRPr lang="en-US" dirty="0"/>
          </a:p>
        </p:txBody>
      </p:sp>
      <p:sp>
        <p:nvSpPr>
          <p:cNvPr id="3" name="Footer Placeholder 2">
            <a:extLst>
              <a:ext uri="{FF2B5EF4-FFF2-40B4-BE49-F238E27FC236}">
                <a16:creationId xmlns:a16="http://schemas.microsoft.com/office/drawing/2014/main" id="{6B7ADE8C-C200-3D44-AEC7-1E92F061E47A}"/>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FFF64783-44F9-FE47-AED8-0BCBF1461390}"/>
              </a:ext>
            </a:extLst>
          </p:cNvPr>
          <p:cNvSpPr>
            <a:spLocks noGrp="1"/>
          </p:cNvSpPr>
          <p:nvPr>
            <p:ph type="sldNum" sz="quarter" idx="4"/>
          </p:nvPr>
        </p:nvSpPr>
        <p:spPr/>
        <p:txBody>
          <a:bodyPr/>
          <a:lstStyle/>
          <a:p>
            <a:fld id="{1BB0B505-5A34-8746-A5A9-793D5E51FFCB}" type="slidenum">
              <a:rPr lang="en-US" smtClean="0"/>
              <a:pPr/>
              <a:t>8</a:t>
            </a:fld>
            <a:endParaRPr lang="en-US" dirty="0"/>
          </a:p>
        </p:txBody>
      </p:sp>
      <p:sp>
        <p:nvSpPr>
          <p:cNvPr id="6" name="Title 5">
            <a:extLst>
              <a:ext uri="{FF2B5EF4-FFF2-40B4-BE49-F238E27FC236}">
                <a16:creationId xmlns:a16="http://schemas.microsoft.com/office/drawing/2014/main" id="{989D85BC-EA4D-CF45-BD8E-8B444474A50A}"/>
              </a:ext>
            </a:extLst>
          </p:cNvPr>
          <p:cNvSpPr>
            <a:spLocks noGrp="1"/>
          </p:cNvSpPr>
          <p:nvPr>
            <p:ph type="ctrTitle"/>
          </p:nvPr>
        </p:nvSpPr>
        <p:spPr/>
        <p:txBody>
          <a:bodyPr/>
          <a:lstStyle/>
          <a:p>
            <a:r>
              <a:rPr lang="en-US" dirty="0"/>
              <a:t>The MNF transformation</a:t>
            </a:r>
            <a:endParaRPr lang="en-US" sz="2000" dirty="0"/>
          </a:p>
        </p:txBody>
      </p:sp>
      <p:sp>
        <p:nvSpPr>
          <p:cNvPr id="7" name="Content Placeholder 2">
            <a:extLst>
              <a:ext uri="{FF2B5EF4-FFF2-40B4-BE49-F238E27FC236}">
                <a16:creationId xmlns:a16="http://schemas.microsoft.com/office/drawing/2014/main" id="{378A48D6-75EB-8F4A-9863-46498312ADC8}"/>
              </a:ext>
            </a:extLst>
          </p:cNvPr>
          <p:cNvSpPr txBox="1">
            <a:spLocks/>
          </p:cNvSpPr>
          <p:nvPr/>
        </p:nvSpPr>
        <p:spPr>
          <a:xfrm>
            <a:off x="5010688" y="6106897"/>
            <a:ext cx="3676111" cy="64483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0">
              <a:buFont typeface="Arial"/>
              <a:buNone/>
            </a:pPr>
            <a:r>
              <a:rPr lang="en-US" sz="1000" dirty="0"/>
              <a:t>As detailed in:  A. A. Green, et al, IEEE Trans. </a:t>
            </a:r>
            <a:r>
              <a:rPr lang="en-US" sz="1000" dirty="0" err="1"/>
              <a:t>Geosci</a:t>
            </a:r>
            <a:r>
              <a:rPr lang="en-US" sz="1000" dirty="0"/>
              <a:t>. Remote Sens., vol. 26, no. 1, pp. 65–74, Jan. 1988.</a:t>
            </a:r>
          </a:p>
        </p:txBody>
      </p:sp>
      <p:sp>
        <p:nvSpPr>
          <p:cNvPr id="5" name="TextBox 4">
            <a:extLst>
              <a:ext uri="{FF2B5EF4-FFF2-40B4-BE49-F238E27FC236}">
                <a16:creationId xmlns:a16="http://schemas.microsoft.com/office/drawing/2014/main" id="{5D4BCE3C-F0FE-D541-BE0C-71C3B44574A8}"/>
              </a:ext>
            </a:extLst>
          </p:cNvPr>
          <p:cNvSpPr txBox="1"/>
          <p:nvPr/>
        </p:nvSpPr>
        <p:spPr>
          <a:xfrm>
            <a:off x="291830" y="2169023"/>
            <a:ext cx="4058879" cy="4632037"/>
          </a:xfrm>
          <a:prstGeom prst="rect">
            <a:avLst/>
          </a:prstGeom>
          <a:noFill/>
        </p:spPr>
        <p:txBody>
          <a:bodyPr wrap="square" rtlCol="0">
            <a:spAutoFit/>
          </a:bodyPr>
          <a:lstStyle/>
          <a:p>
            <a:pPr marL="457200" indent="-457200">
              <a:spcAft>
                <a:spcPts val="600"/>
              </a:spcAft>
              <a:buFont typeface="+mj-lt"/>
              <a:buAutoNum type="arabicPeriod"/>
            </a:pPr>
            <a:r>
              <a:rPr lang="en-US" b="1" dirty="0"/>
              <a:t>Make the signal zero mean (subtract µ from each spectrum)</a:t>
            </a:r>
          </a:p>
          <a:p>
            <a:pPr marL="457200" indent="-457200">
              <a:spcAft>
                <a:spcPts val="600"/>
              </a:spcAft>
              <a:buFont typeface="+mj-lt"/>
              <a:buAutoNum type="arabicPeriod"/>
            </a:pPr>
            <a:r>
              <a:rPr lang="en-US" b="1" dirty="0"/>
              <a:t>Calculate the eigenvalues and eigenvectors of the noise covariance, perhaps with SVD</a:t>
            </a:r>
          </a:p>
          <a:p>
            <a:pPr marL="457200" indent="-457200">
              <a:spcAft>
                <a:spcPts val="600"/>
              </a:spcAft>
              <a:buFont typeface="+mj-lt"/>
              <a:buAutoNum type="arabicPeriod"/>
            </a:pPr>
            <a:r>
              <a:rPr lang="en-US" b="1" dirty="0"/>
              <a:t>“Whiten” the noise to remove influence of noise covariance</a:t>
            </a:r>
          </a:p>
          <a:p>
            <a:pPr marL="457200" indent="-457200">
              <a:spcAft>
                <a:spcPts val="600"/>
              </a:spcAft>
              <a:buFont typeface="+mj-lt"/>
              <a:buAutoNum type="arabicPeriod"/>
            </a:pPr>
            <a:endParaRPr lang="en-US" b="1" dirty="0"/>
          </a:p>
          <a:p>
            <a:pPr marL="457200" indent="-457200">
              <a:spcAft>
                <a:spcPts val="600"/>
              </a:spcAft>
              <a:buFont typeface="+mj-lt"/>
              <a:buAutoNum type="arabicPeriod"/>
            </a:pPr>
            <a:r>
              <a:rPr lang="en-US" b="1" dirty="0"/>
              <a:t>Apply Principal Component Analysis</a:t>
            </a:r>
          </a:p>
          <a:p>
            <a:pPr marL="457200" indent="-457200">
              <a:spcAft>
                <a:spcPts val="600"/>
              </a:spcAft>
              <a:buFont typeface="+mj-lt"/>
              <a:buAutoNum type="arabicPeriod"/>
            </a:pPr>
            <a:r>
              <a:rPr lang="en-US" b="1" dirty="0"/>
              <a:t>Result: PCA, but scaled so that noise level is unity</a:t>
            </a:r>
            <a:br>
              <a:rPr lang="en-US" b="1" dirty="0"/>
            </a:br>
            <a:br>
              <a:rPr lang="en-US" b="1" dirty="0"/>
            </a:br>
            <a:endParaRPr lang="en-US" b="1" dirty="0"/>
          </a:p>
        </p:txBody>
      </p:sp>
      <p:grpSp>
        <p:nvGrpSpPr>
          <p:cNvPr id="27" name="Group 26">
            <a:extLst>
              <a:ext uri="{FF2B5EF4-FFF2-40B4-BE49-F238E27FC236}">
                <a16:creationId xmlns:a16="http://schemas.microsoft.com/office/drawing/2014/main" id="{709FD11B-2E6C-864D-8B4F-4E7DE7C04CB7}"/>
              </a:ext>
            </a:extLst>
          </p:cNvPr>
          <p:cNvGrpSpPr/>
          <p:nvPr/>
        </p:nvGrpSpPr>
        <p:grpSpPr>
          <a:xfrm>
            <a:off x="4857845" y="2142854"/>
            <a:ext cx="3828954" cy="1779530"/>
            <a:chOff x="775109" y="3405065"/>
            <a:chExt cx="3828954" cy="1779530"/>
          </a:xfrm>
        </p:grpSpPr>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990D9CC1-4F40-DC49-BDDC-7A8360E631F2}"/>
                    </a:ext>
                  </a:extLst>
                </p:cNvPr>
                <p:cNvSpPr txBox="1"/>
                <p:nvPr/>
              </p:nvSpPr>
              <p:spPr>
                <a:xfrm>
                  <a:off x="887953" y="4041807"/>
                  <a:ext cx="3363164" cy="43088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800" b="0" i="1" smtClean="0">
                                <a:latin typeface="Cambria Math" panose="02040503050406030204" pitchFamily="18" charset="0"/>
                              </a:rPr>
                            </m:ctrlPr>
                          </m:sSubPr>
                          <m:e>
                            <m:r>
                              <a:rPr lang="en-US" sz="2800" b="1" i="1" smtClean="0">
                                <a:latin typeface="Cambria Math" panose="02040503050406030204" pitchFamily="18" charset="0"/>
                              </a:rPr>
                              <m:t>𝑫</m:t>
                            </m:r>
                          </m:e>
                          <m:sub>
                            <m:r>
                              <a:rPr lang="en-US" sz="2800" b="1" i="1" smtClean="0">
                                <a:latin typeface="Cambria Math" panose="02040503050406030204" pitchFamily="18" charset="0"/>
                              </a:rPr>
                              <m:t>𝑾</m:t>
                            </m:r>
                          </m:sub>
                        </m:sSub>
                        <m:r>
                          <a:rPr lang="en-US" sz="2800" b="0" i="1" smtClean="0">
                            <a:latin typeface="Cambria Math" panose="02040503050406030204" pitchFamily="18" charset="0"/>
                          </a:rPr>
                          <m:t>=</m:t>
                        </m:r>
                        <m:r>
                          <a:rPr lang="en-US" sz="2800" b="1" i="1" smtClean="0">
                            <a:latin typeface="Cambria Math" panose="02040503050406030204" pitchFamily="18" charset="0"/>
                          </a:rPr>
                          <m:t>  </m:t>
                        </m:r>
                        <m:r>
                          <a:rPr lang="en-US" sz="2800" b="1" i="1" smtClean="0">
                            <a:latin typeface="Cambria Math" panose="02040503050406030204" pitchFamily="18" charset="0"/>
                          </a:rPr>
                          <m:t>𝑾</m:t>
                        </m:r>
                        <m:r>
                          <a:rPr lang="en-US" sz="2800" b="1" i="1" smtClean="0">
                            <a:latin typeface="Cambria Math" panose="02040503050406030204" pitchFamily="18" charset="0"/>
                          </a:rPr>
                          <m:t> </m:t>
                        </m:r>
                        <m:sSub>
                          <m:sSubPr>
                            <m:ctrlPr>
                              <a:rPr lang="en-US" sz="2800" b="1" i="1" smtClean="0">
                                <a:latin typeface="Cambria Math" panose="02040503050406030204" pitchFamily="18" charset="0"/>
                              </a:rPr>
                            </m:ctrlPr>
                          </m:sSubPr>
                          <m:e>
                            <m:r>
                              <a:rPr lang="en-US" sz="2800" b="1" i="1" smtClean="0">
                                <a:latin typeface="Cambria Math" panose="02040503050406030204" pitchFamily="18" charset="0"/>
                              </a:rPr>
                              <m:t>       </m:t>
                            </m:r>
                            <m:r>
                              <a:rPr lang="en-US" sz="2800" b="1" i="1" smtClean="0">
                                <a:latin typeface="Cambria Math" panose="02040503050406030204" pitchFamily="18" charset="0"/>
                              </a:rPr>
                              <m:t>𝑼</m:t>
                            </m:r>
                          </m:e>
                          <m:sub>
                            <m:r>
                              <a:rPr lang="en-US" sz="2800" b="1" i="1" smtClean="0">
                                <a:latin typeface="Cambria Math" panose="02040503050406030204" pitchFamily="18" charset="0"/>
                              </a:rPr>
                              <m:t>𝑵</m:t>
                            </m:r>
                          </m:sub>
                        </m:sSub>
                        <m:r>
                          <a:rPr lang="en-US" sz="2800" b="1" i="1" smtClean="0">
                            <a:latin typeface="Cambria Math" panose="02040503050406030204" pitchFamily="18" charset="0"/>
                          </a:rPr>
                          <m:t>     </m:t>
                        </m:r>
                        <m:r>
                          <a:rPr lang="en-US" sz="2800" b="1" i="1" smtClean="0">
                            <a:latin typeface="Cambria Math" panose="02040503050406030204" pitchFamily="18" charset="0"/>
                          </a:rPr>
                          <m:t>𝑫</m:t>
                        </m:r>
                      </m:oMath>
                    </m:oMathPara>
                  </a14:m>
                  <a:endParaRPr lang="en-US" sz="2800" b="1" i="1" dirty="0">
                    <a:latin typeface="Cambria Math" panose="02040503050406030204" pitchFamily="18" charset="0"/>
                  </a:endParaRPr>
                </a:p>
              </p:txBody>
            </p:sp>
          </mc:Choice>
          <mc:Fallback xmlns="">
            <p:sp>
              <p:nvSpPr>
                <p:cNvPr id="19" name="TextBox 18">
                  <a:extLst>
                    <a:ext uri="{FF2B5EF4-FFF2-40B4-BE49-F238E27FC236}">
                      <a16:creationId xmlns:a16="http://schemas.microsoft.com/office/drawing/2014/main" id="{990D9CC1-4F40-DC49-BDDC-7A8360E631F2}"/>
                    </a:ext>
                  </a:extLst>
                </p:cNvPr>
                <p:cNvSpPr txBox="1">
                  <a:spLocks noRot="1" noChangeAspect="1" noMove="1" noResize="1" noEditPoints="1" noAdjustHandles="1" noChangeArrowheads="1" noChangeShapeType="1" noTextEdit="1"/>
                </p:cNvSpPr>
                <p:nvPr/>
              </p:nvSpPr>
              <p:spPr>
                <a:xfrm>
                  <a:off x="887953" y="4041807"/>
                  <a:ext cx="3363164" cy="430887"/>
                </a:xfrm>
                <a:prstGeom prst="rect">
                  <a:avLst/>
                </a:prstGeom>
                <a:blipFill>
                  <a:blip r:embed="rId2"/>
                  <a:stretch>
                    <a:fillRect l="-1887" t="-11765" r="-1887" b="-35294"/>
                  </a:stretch>
                </a:blipFill>
              </p:spPr>
              <p:txBody>
                <a:bodyPr/>
                <a:lstStyle/>
                <a:p>
                  <a:r>
                    <a:rPr lang="en-US">
                      <a:noFill/>
                    </a:rPr>
                    <a:t> </a:t>
                  </a:r>
                </a:p>
              </p:txBody>
            </p:sp>
          </mc:Fallback>
        </mc:AlternateContent>
        <p:sp>
          <p:nvSpPr>
            <p:cNvPr id="21" name="TextBox 20">
              <a:extLst>
                <a:ext uri="{FF2B5EF4-FFF2-40B4-BE49-F238E27FC236}">
                  <a16:creationId xmlns:a16="http://schemas.microsoft.com/office/drawing/2014/main" id="{ED130CDE-C7B5-1541-B2EF-98B3CE50F8CE}"/>
                </a:ext>
              </a:extLst>
            </p:cNvPr>
            <p:cNvSpPr txBox="1"/>
            <p:nvPr/>
          </p:nvSpPr>
          <p:spPr>
            <a:xfrm>
              <a:off x="775109" y="3570034"/>
              <a:ext cx="1243718" cy="461665"/>
            </a:xfrm>
            <a:prstGeom prst="rect">
              <a:avLst/>
            </a:prstGeom>
            <a:noFill/>
          </p:spPr>
          <p:txBody>
            <a:bodyPr wrap="square" rtlCol="0">
              <a:spAutoFit/>
            </a:bodyPr>
            <a:lstStyle/>
            <a:p>
              <a:pPr algn="ctr"/>
              <a:r>
                <a:rPr lang="en-US" sz="1200" dirty="0">
                  <a:solidFill>
                    <a:srgbClr val="FF0000"/>
                  </a:solidFill>
                </a:rPr>
                <a:t>Noise-whitened data matrix</a:t>
              </a:r>
            </a:p>
          </p:txBody>
        </p:sp>
        <p:sp>
          <p:nvSpPr>
            <p:cNvPr id="22" name="TextBox 21">
              <a:extLst>
                <a:ext uri="{FF2B5EF4-FFF2-40B4-BE49-F238E27FC236}">
                  <a16:creationId xmlns:a16="http://schemas.microsoft.com/office/drawing/2014/main" id="{C1845ADC-7D7C-AA47-8F48-916294F69369}"/>
                </a:ext>
              </a:extLst>
            </p:cNvPr>
            <p:cNvSpPr txBox="1"/>
            <p:nvPr/>
          </p:nvSpPr>
          <p:spPr>
            <a:xfrm>
              <a:off x="1355137" y="4538264"/>
              <a:ext cx="1747059" cy="646331"/>
            </a:xfrm>
            <a:prstGeom prst="rect">
              <a:avLst/>
            </a:prstGeom>
            <a:noFill/>
          </p:spPr>
          <p:txBody>
            <a:bodyPr wrap="square" rtlCol="0">
              <a:spAutoFit/>
            </a:bodyPr>
            <a:lstStyle/>
            <a:p>
              <a:pPr algn="ctr"/>
              <a:r>
                <a:rPr lang="en-US" sz="1200" dirty="0">
                  <a:solidFill>
                    <a:srgbClr val="FF0000"/>
                  </a:solidFill>
                </a:rPr>
                <a:t>Diagonal matrix, reciprocal of square root of N’s eigenvalues</a:t>
              </a:r>
            </a:p>
          </p:txBody>
        </p:sp>
        <p:sp>
          <p:nvSpPr>
            <p:cNvPr id="23" name="TextBox 22">
              <a:extLst>
                <a:ext uri="{FF2B5EF4-FFF2-40B4-BE49-F238E27FC236}">
                  <a16:creationId xmlns:a16="http://schemas.microsoft.com/office/drawing/2014/main" id="{72369787-6EFE-F94A-A62F-A09FCDCABA23}"/>
                </a:ext>
              </a:extLst>
            </p:cNvPr>
            <p:cNvSpPr txBox="1"/>
            <p:nvPr/>
          </p:nvSpPr>
          <p:spPr>
            <a:xfrm>
              <a:off x="2789807" y="3405065"/>
              <a:ext cx="1092746" cy="646331"/>
            </a:xfrm>
            <a:prstGeom prst="rect">
              <a:avLst/>
            </a:prstGeom>
            <a:noFill/>
          </p:spPr>
          <p:txBody>
            <a:bodyPr wrap="square" rtlCol="0">
              <a:spAutoFit/>
            </a:bodyPr>
            <a:lstStyle/>
            <a:p>
              <a:pPr algn="ctr"/>
              <a:r>
                <a:rPr lang="en-US" sz="1200" dirty="0">
                  <a:solidFill>
                    <a:srgbClr val="FF0000"/>
                  </a:solidFill>
                </a:rPr>
                <a:t>Eigenvectors of noise covariance N</a:t>
              </a:r>
            </a:p>
          </p:txBody>
        </p:sp>
        <p:sp>
          <p:nvSpPr>
            <p:cNvPr id="24" name="TextBox 23">
              <a:extLst>
                <a:ext uri="{FF2B5EF4-FFF2-40B4-BE49-F238E27FC236}">
                  <a16:creationId xmlns:a16="http://schemas.microsoft.com/office/drawing/2014/main" id="{A9CBF2B4-320D-504B-B548-49DB54AFBF89}"/>
                </a:ext>
              </a:extLst>
            </p:cNvPr>
            <p:cNvSpPr txBox="1"/>
            <p:nvPr/>
          </p:nvSpPr>
          <p:spPr>
            <a:xfrm>
              <a:off x="3336180" y="4562214"/>
              <a:ext cx="1267883" cy="461665"/>
            </a:xfrm>
            <a:prstGeom prst="rect">
              <a:avLst/>
            </a:prstGeom>
            <a:noFill/>
          </p:spPr>
          <p:txBody>
            <a:bodyPr wrap="square" rtlCol="0">
              <a:spAutoFit/>
            </a:bodyPr>
            <a:lstStyle/>
            <a:p>
              <a:pPr algn="ctr"/>
              <a:r>
                <a:rPr lang="en-US" sz="1200" dirty="0">
                  <a:solidFill>
                    <a:srgbClr val="FF0000"/>
                  </a:solidFill>
                </a:rPr>
                <a:t>Zero-</a:t>
              </a:r>
              <a:r>
                <a:rPr lang="en-US" sz="1200" dirty="0" err="1">
                  <a:solidFill>
                    <a:srgbClr val="FF0000"/>
                  </a:solidFill>
                </a:rPr>
                <a:t>meaned</a:t>
              </a:r>
              <a:r>
                <a:rPr lang="en-US" sz="1200" dirty="0">
                  <a:solidFill>
                    <a:srgbClr val="FF0000"/>
                  </a:solidFill>
                </a:rPr>
                <a:t> data matrix</a:t>
              </a:r>
            </a:p>
          </p:txBody>
        </p:sp>
      </p:grpSp>
      <p:grpSp>
        <p:nvGrpSpPr>
          <p:cNvPr id="28" name="Group 27">
            <a:extLst>
              <a:ext uri="{FF2B5EF4-FFF2-40B4-BE49-F238E27FC236}">
                <a16:creationId xmlns:a16="http://schemas.microsoft.com/office/drawing/2014/main" id="{8032EA4B-6D21-7C4A-8576-7307E885FD74}"/>
              </a:ext>
            </a:extLst>
          </p:cNvPr>
          <p:cNvGrpSpPr/>
          <p:nvPr/>
        </p:nvGrpSpPr>
        <p:grpSpPr>
          <a:xfrm>
            <a:off x="5009308" y="4571028"/>
            <a:ext cx="3338541" cy="1474515"/>
            <a:chOff x="5144335" y="3505215"/>
            <a:chExt cx="3338541" cy="1474515"/>
          </a:xfrm>
        </p:grpSpPr>
        <mc:AlternateContent xmlns:mc="http://schemas.openxmlformats.org/markup-compatibility/2006" xmlns:a14="http://schemas.microsoft.com/office/drawing/2010/main">
          <mc:Choice Requires="a14">
            <p:sp>
              <p:nvSpPr>
                <p:cNvPr id="20" name="Rectangle 19">
                  <a:extLst>
                    <a:ext uri="{FF2B5EF4-FFF2-40B4-BE49-F238E27FC236}">
                      <a16:creationId xmlns:a16="http://schemas.microsoft.com/office/drawing/2014/main" id="{7C48A488-9E94-0B48-AF6C-F93F6875A34B}"/>
                    </a:ext>
                  </a:extLst>
                </p:cNvPr>
                <p:cNvSpPr/>
                <p:nvPr/>
              </p:nvSpPr>
              <p:spPr>
                <a:xfrm>
                  <a:off x="5144335" y="3525885"/>
                  <a:ext cx="3338541" cy="954107"/>
                </a:xfrm>
                <a:prstGeom prst="rect">
                  <a:avLst/>
                </a:prstGeom>
              </p:spPr>
              <p:txBody>
                <a:bodyPr wrap="square">
                  <a:spAutoFit/>
                </a:bodyPr>
                <a:lstStyle/>
                <a:p>
                  <a:endParaRPr lang="en-US" sz="2800" b="1"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sz="2800" i="1">
                                <a:latin typeface="Cambria Math" panose="02040503050406030204" pitchFamily="18" charset="0"/>
                              </a:rPr>
                            </m:ctrlPr>
                          </m:sSubPr>
                          <m:e>
                            <m:r>
                              <a:rPr lang="en-US" sz="2800" b="1" i="1">
                                <a:latin typeface="Cambria Math" panose="02040503050406030204" pitchFamily="18" charset="0"/>
                              </a:rPr>
                              <m:t>𝑫</m:t>
                            </m:r>
                          </m:e>
                          <m:sub>
                            <m:r>
                              <a:rPr lang="en-US" sz="2800" i="1">
                                <a:latin typeface="Cambria Math" panose="02040503050406030204" pitchFamily="18" charset="0"/>
                              </a:rPr>
                              <m:t>𝑀𝑁𝐹</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b="0" i="1" smtClean="0">
                                <a:latin typeface="Cambria Math" panose="02040503050406030204" pitchFamily="18" charset="0"/>
                              </a:rPr>
                              <m:t>  </m:t>
                            </m:r>
                            <m:r>
                              <a:rPr lang="en-US" sz="2800" b="1" i="1">
                                <a:latin typeface="Cambria Math" panose="02040503050406030204" pitchFamily="18" charset="0"/>
                              </a:rPr>
                              <m:t>𝑼</m:t>
                            </m:r>
                          </m:e>
                          <m:sub>
                            <m:r>
                              <a:rPr lang="en-US" sz="2800" b="1" i="1">
                                <a:latin typeface="Cambria Math" panose="02040503050406030204" pitchFamily="18" charset="0"/>
                              </a:rPr>
                              <m:t>𝑾</m:t>
                            </m:r>
                          </m:sub>
                        </m:sSub>
                        <m:r>
                          <a:rPr lang="en-US" sz="2800" b="1" i="1">
                            <a:latin typeface="Cambria Math" panose="02040503050406030204" pitchFamily="18" charset="0"/>
                          </a:rPr>
                          <m:t> </m:t>
                        </m:r>
                        <m:sSub>
                          <m:sSubPr>
                            <m:ctrlPr>
                              <a:rPr lang="en-US" sz="2800" b="1" i="1">
                                <a:latin typeface="Cambria Math" panose="02040503050406030204" pitchFamily="18" charset="0"/>
                              </a:rPr>
                            </m:ctrlPr>
                          </m:sSubPr>
                          <m:e>
                            <m:r>
                              <a:rPr lang="en-US" sz="2800" b="1" i="1" smtClean="0">
                                <a:latin typeface="Cambria Math" panose="02040503050406030204" pitchFamily="18" charset="0"/>
                              </a:rPr>
                              <m:t>      </m:t>
                            </m:r>
                            <m:r>
                              <a:rPr lang="en-US" sz="2800" b="1" i="1">
                                <a:latin typeface="Cambria Math" panose="02040503050406030204" pitchFamily="18" charset="0"/>
                              </a:rPr>
                              <m:t>𝑫</m:t>
                            </m:r>
                          </m:e>
                          <m:sub>
                            <m:r>
                              <a:rPr lang="en-US" sz="2800" b="1" i="1">
                                <a:latin typeface="Cambria Math" panose="02040503050406030204" pitchFamily="18" charset="0"/>
                              </a:rPr>
                              <m:t>𝑾</m:t>
                            </m:r>
                          </m:sub>
                        </m:sSub>
                        <m:r>
                          <a:rPr lang="en-US" sz="2800" b="1" i="1">
                            <a:latin typeface="Cambria Math" panose="02040503050406030204" pitchFamily="18" charset="0"/>
                          </a:rPr>
                          <m:t> </m:t>
                        </m:r>
                      </m:oMath>
                    </m:oMathPara>
                  </a14:m>
                  <a:endParaRPr lang="en-US" sz="2800" b="1" i="1" dirty="0">
                    <a:latin typeface="Cambria Math" panose="02040503050406030204" pitchFamily="18" charset="0"/>
                  </a:endParaRPr>
                </a:p>
              </p:txBody>
            </p:sp>
          </mc:Choice>
          <mc:Fallback xmlns="">
            <p:sp>
              <p:nvSpPr>
                <p:cNvPr id="20" name="Rectangle 19">
                  <a:extLst>
                    <a:ext uri="{FF2B5EF4-FFF2-40B4-BE49-F238E27FC236}">
                      <a16:creationId xmlns:a16="http://schemas.microsoft.com/office/drawing/2014/main" id="{7C48A488-9E94-0B48-AF6C-F93F6875A34B}"/>
                    </a:ext>
                  </a:extLst>
                </p:cNvPr>
                <p:cNvSpPr>
                  <a:spLocks noRot="1" noChangeAspect="1" noMove="1" noResize="1" noEditPoints="1" noAdjustHandles="1" noChangeArrowheads="1" noChangeShapeType="1" noTextEdit="1"/>
                </p:cNvSpPr>
                <p:nvPr/>
              </p:nvSpPr>
              <p:spPr>
                <a:xfrm>
                  <a:off x="5144335" y="3525885"/>
                  <a:ext cx="3338541" cy="954107"/>
                </a:xfrm>
                <a:prstGeom prst="rect">
                  <a:avLst/>
                </a:prstGeom>
                <a:blipFill>
                  <a:blip r:embed="rId3"/>
                  <a:stretch>
                    <a:fillRect r="-1515" b="-1052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2090DCC9-075F-964A-8CC4-DA99BA3BAF6A}"/>
                    </a:ext>
                  </a:extLst>
                </p:cNvPr>
                <p:cNvSpPr txBox="1"/>
                <p:nvPr/>
              </p:nvSpPr>
              <p:spPr>
                <a:xfrm>
                  <a:off x="5994678" y="4518065"/>
                  <a:ext cx="2331037" cy="461665"/>
                </a:xfrm>
                <a:prstGeom prst="rect">
                  <a:avLst/>
                </a:prstGeom>
                <a:noFill/>
              </p:spPr>
              <p:txBody>
                <a:bodyPr wrap="square" rtlCol="0">
                  <a:spAutoFit/>
                </a:bodyPr>
                <a:lstStyle/>
                <a:p>
                  <a:pPr algn="ctr"/>
                  <a:r>
                    <a:rPr lang="en-US" sz="1200" dirty="0">
                      <a:solidFill>
                        <a:srgbClr val="FF0000"/>
                      </a:solidFill>
                    </a:rPr>
                    <a:t>Eigenvectors of noise-whitened  covariance matrix </a:t>
                  </a:r>
                  <a14:m>
                    <m:oMath xmlns:m="http://schemas.openxmlformats.org/officeDocument/2006/math">
                      <m:sSub>
                        <m:sSubPr>
                          <m:ctrlPr>
                            <a:rPr lang="en-US" sz="1200" i="1" smtClean="0">
                              <a:solidFill>
                                <a:srgbClr val="FF0000"/>
                              </a:solidFill>
                              <a:latin typeface="Cambria Math" panose="02040503050406030204" pitchFamily="18" charset="0"/>
                            </a:rPr>
                          </m:ctrlPr>
                        </m:sSubPr>
                        <m:e>
                          <m:r>
                            <a:rPr lang="en-US" sz="1200" b="1" i="1">
                              <a:solidFill>
                                <a:srgbClr val="FF0000"/>
                              </a:solidFill>
                              <a:latin typeface="Cambria Math" panose="02040503050406030204" pitchFamily="18" charset="0"/>
                            </a:rPr>
                            <m:t>𝑫</m:t>
                          </m:r>
                        </m:e>
                        <m:sub>
                          <m:r>
                            <a:rPr lang="en-US" sz="1200" b="1" i="1">
                              <a:solidFill>
                                <a:srgbClr val="FF0000"/>
                              </a:solidFill>
                              <a:latin typeface="Cambria Math" panose="02040503050406030204" pitchFamily="18" charset="0"/>
                            </a:rPr>
                            <m:t>𝑾</m:t>
                          </m:r>
                        </m:sub>
                      </m:sSub>
                    </m:oMath>
                  </a14:m>
                  <a:r>
                    <a:rPr lang="en-US" sz="1200" dirty="0">
                      <a:solidFill>
                        <a:srgbClr val="FF0000"/>
                      </a:solidFill>
                    </a:rPr>
                    <a:t> </a:t>
                  </a:r>
                </a:p>
              </p:txBody>
            </p:sp>
          </mc:Choice>
          <mc:Fallback xmlns="">
            <p:sp>
              <p:nvSpPr>
                <p:cNvPr id="25" name="TextBox 24">
                  <a:extLst>
                    <a:ext uri="{FF2B5EF4-FFF2-40B4-BE49-F238E27FC236}">
                      <a16:creationId xmlns:a16="http://schemas.microsoft.com/office/drawing/2014/main" id="{2090DCC9-075F-964A-8CC4-DA99BA3BAF6A}"/>
                    </a:ext>
                  </a:extLst>
                </p:cNvPr>
                <p:cNvSpPr txBox="1">
                  <a:spLocks noRot="1" noChangeAspect="1" noMove="1" noResize="1" noEditPoints="1" noAdjustHandles="1" noChangeArrowheads="1" noChangeShapeType="1" noTextEdit="1"/>
                </p:cNvSpPr>
                <p:nvPr/>
              </p:nvSpPr>
              <p:spPr>
                <a:xfrm>
                  <a:off x="5994678" y="4518065"/>
                  <a:ext cx="2331037" cy="461665"/>
                </a:xfrm>
                <a:prstGeom prst="rect">
                  <a:avLst/>
                </a:prstGeom>
                <a:blipFill>
                  <a:blip r:embed="rId4"/>
                  <a:stretch>
                    <a:fillRect r="-2703" b="-8108"/>
                  </a:stretch>
                </a:blipFill>
              </p:spPr>
              <p:txBody>
                <a:bodyPr/>
                <a:lstStyle/>
                <a:p>
                  <a:r>
                    <a:rPr lang="en-US">
                      <a:noFill/>
                    </a:rPr>
                    <a:t> </a:t>
                  </a:r>
                </a:p>
              </p:txBody>
            </p:sp>
          </mc:Fallback>
        </mc:AlternateContent>
        <p:sp>
          <p:nvSpPr>
            <p:cNvPr id="26" name="TextBox 25">
              <a:extLst>
                <a:ext uri="{FF2B5EF4-FFF2-40B4-BE49-F238E27FC236}">
                  <a16:creationId xmlns:a16="http://schemas.microsoft.com/office/drawing/2014/main" id="{7CA2BCCD-A47B-2446-9068-4482B1A66FE5}"/>
                </a:ext>
              </a:extLst>
            </p:cNvPr>
            <p:cNvSpPr txBox="1"/>
            <p:nvPr/>
          </p:nvSpPr>
          <p:spPr>
            <a:xfrm>
              <a:off x="5170858" y="3505215"/>
              <a:ext cx="1157397" cy="461665"/>
            </a:xfrm>
            <a:prstGeom prst="rect">
              <a:avLst/>
            </a:prstGeom>
            <a:noFill/>
          </p:spPr>
          <p:txBody>
            <a:bodyPr wrap="square" rtlCol="0">
              <a:spAutoFit/>
            </a:bodyPr>
            <a:lstStyle/>
            <a:p>
              <a:pPr algn="ctr"/>
              <a:r>
                <a:rPr lang="en-US" sz="1200" dirty="0">
                  <a:solidFill>
                    <a:srgbClr val="FF0000"/>
                  </a:solidFill>
                </a:rPr>
                <a:t>Data in MNF projection</a:t>
              </a:r>
            </a:p>
          </p:txBody>
        </p:sp>
      </p:grpSp>
      <p:sp>
        <p:nvSpPr>
          <p:cNvPr id="29" name="Right Brace 28">
            <a:extLst>
              <a:ext uri="{FF2B5EF4-FFF2-40B4-BE49-F238E27FC236}">
                <a16:creationId xmlns:a16="http://schemas.microsoft.com/office/drawing/2014/main" id="{67D46296-2229-9B4C-A787-91CB019A9749}"/>
              </a:ext>
            </a:extLst>
          </p:cNvPr>
          <p:cNvSpPr/>
          <p:nvPr/>
        </p:nvSpPr>
        <p:spPr>
          <a:xfrm>
            <a:off x="4193170" y="2169023"/>
            <a:ext cx="646725" cy="2458908"/>
          </a:xfrm>
          <a:prstGeom prst="rightBrace">
            <a:avLst>
              <a:gd name="adj1" fmla="val 8333"/>
              <a:gd name="adj2" fmla="val 33657"/>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30" name="Right Brace 29">
            <a:extLst>
              <a:ext uri="{FF2B5EF4-FFF2-40B4-BE49-F238E27FC236}">
                <a16:creationId xmlns:a16="http://schemas.microsoft.com/office/drawing/2014/main" id="{9F319CB6-86DF-B24E-892E-2DA37957D614}"/>
              </a:ext>
            </a:extLst>
          </p:cNvPr>
          <p:cNvSpPr/>
          <p:nvPr/>
        </p:nvSpPr>
        <p:spPr>
          <a:xfrm>
            <a:off x="4175684" y="4938788"/>
            <a:ext cx="664211" cy="1297944"/>
          </a:xfrm>
          <a:prstGeom prst="rightBrace">
            <a:avLst>
              <a:gd name="adj1" fmla="val 8333"/>
              <a:gd name="adj2" fmla="val 27447"/>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7139E0FA-C815-A941-B390-2A3BE0EF9E2D}"/>
              </a:ext>
            </a:extLst>
          </p:cNvPr>
          <p:cNvSpPr txBox="1"/>
          <p:nvPr/>
        </p:nvSpPr>
        <p:spPr>
          <a:xfrm>
            <a:off x="291830" y="1134110"/>
            <a:ext cx="8394969" cy="923330"/>
          </a:xfrm>
          <a:prstGeom prst="rect">
            <a:avLst/>
          </a:prstGeom>
          <a:noFill/>
        </p:spPr>
        <p:txBody>
          <a:bodyPr wrap="square" rtlCol="0">
            <a:spAutoFit/>
          </a:bodyPr>
          <a:lstStyle/>
          <a:p>
            <a:r>
              <a:rPr lang="en-US" b="1" dirty="0"/>
              <a:t>The Minimum Noise Fraction (MNF) transformation is a linear orthogonal basis similar to PCA, but forcing noise in each channel to be unity.  It is actually the product of two rotations, e.g. noise-”whitening” and PCA:</a:t>
            </a:r>
          </a:p>
        </p:txBody>
      </p:sp>
    </p:spTree>
    <p:extLst>
      <p:ext uri="{BB962C8B-B14F-4D97-AF65-F5344CB8AC3E}">
        <p14:creationId xmlns:p14="http://schemas.microsoft.com/office/powerpoint/2010/main" val="391590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385786-22F7-9D43-9AE2-2A28F10CD743}"/>
              </a:ext>
            </a:extLst>
          </p:cNvPr>
          <p:cNvSpPr>
            <a:spLocks noGrp="1"/>
          </p:cNvSpPr>
          <p:nvPr>
            <p:ph type="dt" sz="half" idx="2"/>
          </p:nvPr>
        </p:nvSpPr>
        <p:spPr/>
        <p:txBody>
          <a:bodyPr/>
          <a:lstStyle/>
          <a:p>
            <a:fld id="{19059775-4C50-7649-BF01-EFEDA658CA53}" type="datetime1">
              <a:rPr lang="en-US" smtClean="0"/>
              <a:t>9/13/20</a:t>
            </a:fld>
            <a:endParaRPr lang="en-US" dirty="0"/>
          </a:p>
        </p:txBody>
      </p:sp>
      <p:sp>
        <p:nvSpPr>
          <p:cNvPr id="3" name="Footer Placeholder 2">
            <a:extLst>
              <a:ext uri="{FF2B5EF4-FFF2-40B4-BE49-F238E27FC236}">
                <a16:creationId xmlns:a16="http://schemas.microsoft.com/office/drawing/2014/main" id="{28DA147D-2446-524D-A8AF-C8303F00551A}"/>
              </a:ext>
            </a:extLst>
          </p:cNvPr>
          <p:cNvSpPr>
            <a:spLocks noGrp="1"/>
          </p:cNvSpPr>
          <p:nvPr>
            <p:ph type="ftr" sz="quarter" idx="3"/>
          </p:nvPr>
        </p:nvSpPr>
        <p:spPr/>
        <p:txBody>
          <a:bodyPr/>
          <a:lstStyle/>
          <a:p>
            <a:r>
              <a:rPr lang="en-US"/>
              <a:t>Imaging spectroscopy tutorial - David R. Thompson, david.r.thompson@jpl.nasa.gov</a:t>
            </a:r>
            <a:endParaRPr lang="en-US" dirty="0"/>
          </a:p>
        </p:txBody>
      </p:sp>
      <p:sp>
        <p:nvSpPr>
          <p:cNvPr id="4" name="Slide Number Placeholder 3">
            <a:extLst>
              <a:ext uri="{FF2B5EF4-FFF2-40B4-BE49-F238E27FC236}">
                <a16:creationId xmlns:a16="http://schemas.microsoft.com/office/drawing/2014/main" id="{3519AB07-3D08-0546-9538-12CC7B2FD09A}"/>
              </a:ext>
            </a:extLst>
          </p:cNvPr>
          <p:cNvSpPr>
            <a:spLocks noGrp="1"/>
          </p:cNvSpPr>
          <p:nvPr>
            <p:ph type="sldNum" sz="quarter" idx="4"/>
          </p:nvPr>
        </p:nvSpPr>
        <p:spPr/>
        <p:txBody>
          <a:bodyPr/>
          <a:lstStyle/>
          <a:p>
            <a:fld id="{1BB0B505-5A34-8746-A5A9-793D5E51FFCB}" type="slidenum">
              <a:rPr lang="en-US" smtClean="0"/>
              <a:pPr/>
              <a:t>9</a:t>
            </a:fld>
            <a:endParaRPr lang="en-US" dirty="0"/>
          </a:p>
        </p:txBody>
      </p:sp>
      <p:sp>
        <p:nvSpPr>
          <p:cNvPr id="5" name="Text Placeholder 4">
            <a:extLst>
              <a:ext uri="{FF2B5EF4-FFF2-40B4-BE49-F238E27FC236}">
                <a16:creationId xmlns:a16="http://schemas.microsoft.com/office/drawing/2014/main" id="{23BCD7F9-37E9-094C-B456-6AC12DBD2D7C}"/>
              </a:ext>
            </a:extLst>
          </p:cNvPr>
          <p:cNvSpPr>
            <a:spLocks noGrp="1"/>
          </p:cNvSpPr>
          <p:nvPr>
            <p:ph type="body" sz="quarter" idx="14"/>
          </p:nvPr>
        </p:nvSpPr>
        <p:spPr>
          <a:xfrm>
            <a:off x="6181982" y="377068"/>
            <a:ext cx="2835560" cy="1025975"/>
          </a:xfrm>
        </p:spPr>
        <p:txBody>
          <a:bodyPr/>
          <a:lstStyle/>
          <a:p>
            <a:r>
              <a:rPr lang="en-US" sz="1400" dirty="0"/>
              <a:t>Image From Mouroulis et al., Optics Express, 2016</a:t>
            </a:r>
          </a:p>
        </p:txBody>
      </p:sp>
      <p:sp>
        <p:nvSpPr>
          <p:cNvPr id="6" name="Title 5">
            <a:extLst>
              <a:ext uri="{FF2B5EF4-FFF2-40B4-BE49-F238E27FC236}">
                <a16:creationId xmlns:a16="http://schemas.microsoft.com/office/drawing/2014/main" id="{4D803D1D-1569-184F-9C76-AA132D651EA0}"/>
              </a:ext>
            </a:extLst>
          </p:cNvPr>
          <p:cNvSpPr>
            <a:spLocks noGrp="1"/>
          </p:cNvSpPr>
          <p:nvPr>
            <p:ph type="ctrTitle"/>
          </p:nvPr>
        </p:nvSpPr>
        <p:spPr/>
        <p:txBody>
          <a:bodyPr/>
          <a:lstStyle/>
          <a:p>
            <a:r>
              <a:rPr lang="en-US" dirty="0"/>
              <a:t>Typical SNR curves</a:t>
            </a:r>
          </a:p>
        </p:txBody>
      </p:sp>
      <p:pic>
        <p:nvPicPr>
          <p:cNvPr id="8" name="Picture 7">
            <a:extLst>
              <a:ext uri="{FF2B5EF4-FFF2-40B4-BE49-F238E27FC236}">
                <a16:creationId xmlns:a16="http://schemas.microsoft.com/office/drawing/2014/main" id="{78233D68-A972-7143-867B-3BC493843314}"/>
              </a:ext>
            </a:extLst>
          </p:cNvPr>
          <p:cNvPicPr>
            <a:picLocks noChangeAspect="1"/>
          </p:cNvPicPr>
          <p:nvPr/>
        </p:nvPicPr>
        <p:blipFill rotWithShape="1">
          <a:blip r:embed="rId2"/>
          <a:srcRect b="49929"/>
          <a:stretch/>
        </p:blipFill>
        <p:spPr>
          <a:xfrm>
            <a:off x="4537460" y="1257900"/>
            <a:ext cx="4147753" cy="2844449"/>
          </a:xfrm>
          <a:prstGeom prst="rect">
            <a:avLst/>
          </a:prstGeom>
        </p:spPr>
      </p:pic>
      <p:pic>
        <p:nvPicPr>
          <p:cNvPr id="9" name="Picture 8">
            <a:extLst>
              <a:ext uri="{FF2B5EF4-FFF2-40B4-BE49-F238E27FC236}">
                <a16:creationId xmlns:a16="http://schemas.microsoft.com/office/drawing/2014/main" id="{475A827A-3901-4942-A67E-D6C85F062543}"/>
              </a:ext>
            </a:extLst>
          </p:cNvPr>
          <p:cNvPicPr>
            <a:picLocks noChangeAspect="1"/>
          </p:cNvPicPr>
          <p:nvPr/>
        </p:nvPicPr>
        <p:blipFill rotWithShape="1">
          <a:blip r:embed="rId2"/>
          <a:srcRect t="49030"/>
          <a:stretch/>
        </p:blipFill>
        <p:spPr>
          <a:xfrm>
            <a:off x="569957" y="1359569"/>
            <a:ext cx="3967503" cy="2769669"/>
          </a:xfrm>
          <a:prstGeom prst="rect">
            <a:avLst/>
          </a:prstGeom>
        </p:spPr>
      </p:pic>
      <p:sp>
        <p:nvSpPr>
          <p:cNvPr id="10" name="TextBox 9">
            <a:extLst>
              <a:ext uri="{FF2B5EF4-FFF2-40B4-BE49-F238E27FC236}">
                <a16:creationId xmlns:a16="http://schemas.microsoft.com/office/drawing/2014/main" id="{E21CAC5A-D061-7E42-B735-22B368D0B66E}"/>
              </a:ext>
            </a:extLst>
          </p:cNvPr>
          <p:cNvSpPr txBox="1"/>
          <p:nvPr/>
        </p:nvSpPr>
        <p:spPr>
          <a:xfrm>
            <a:off x="569957" y="4285527"/>
            <a:ext cx="8231188" cy="2031325"/>
          </a:xfrm>
          <a:prstGeom prst="rect">
            <a:avLst/>
          </a:prstGeom>
          <a:noFill/>
        </p:spPr>
        <p:txBody>
          <a:bodyPr wrap="square" rtlCol="0">
            <a:spAutoFit/>
          </a:bodyPr>
          <a:lstStyle/>
          <a:p>
            <a:r>
              <a:rPr lang="en-US" b="1" dirty="0"/>
              <a:t>Signal to Noise Level (SNR) is one of several ways to describe noise. </a:t>
            </a:r>
          </a:p>
          <a:p>
            <a:endParaRPr lang="en-US" b="1" dirty="0"/>
          </a:p>
          <a:p>
            <a:r>
              <a:rPr lang="en-US" b="1" dirty="0"/>
              <a:t>The Noise-equivalent change in radiance (</a:t>
            </a:r>
            <a:r>
              <a:rPr lang="en-US" b="1" dirty="0" err="1"/>
              <a:t>NeDL</a:t>
            </a:r>
            <a:r>
              <a:rPr lang="en-US" b="1" dirty="0"/>
              <a:t>) is another.</a:t>
            </a:r>
          </a:p>
          <a:p>
            <a:endParaRPr lang="en-US" b="1" dirty="0"/>
          </a:p>
          <a:p>
            <a:r>
              <a:rPr lang="en-US" b="1" dirty="0"/>
              <a:t>Recall that both are dependent on the signal level – this is because photon shot noise dominates illumination-independent terms as more photons are counted.</a:t>
            </a:r>
          </a:p>
        </p:txBody>
      </p:sp>
    </p:spTree>
    <p:extLst>
      <p:ext uri="{BB962C8B-B14F-4D97-AF65-F5344CB8AC3E}">
        <p14:creationId xmlns:p14="http://schemas.microsoft.com/office/powerpoint/2010/main" val="1149831127"/>
      </p:ext>
    </p:extLst>
  </p:cSld>
  <p:clrMapOvr>
    <a:masterClrMapping/>
  </p:clrMapOvr>
</p:sld>
</file>

<file path=ppt/theme/theme1.xml><?xml version="1.0" encoding="utf-8"?>
<a:theme xmlns:a="http://schemas.openxmlformats.org/drawingml/2006/main" name="NASA-JPL White Templates">
  <a:themeElements>
    <a:clrScheme name="JPL Colors - Feb2015">
      <a:dk1>
        <a:srgbClr val="000000"/>
      </a:dk1>
      <a:lt1>
        <a:srgbClr val="FFFFFF"/>
      </a:lt1>
      <a:dk2>
        <a:srgbClr val="D0D3D4"/>
      </a:dk2>
      <a:lt2>
        <a:srgbClr val="75787B"/>
      </a:lt2>
      <a:accent1>
        <a:srgbClr val="32373B"/>
      </a:accent1>
      <a:accent2>
        <a:srgbClr val="EE2737"/>
      </a:accent2>
      <a:accent3>
        <a:srgbClr val="BA0C2F"/>
      </a:accent3>
      <a:accent4>
        <a:srgbClr val="410706"/>
      </a:accent4>
      <a:accent5>
        <a:srgbClr val="6083AA"/>
      </a:accent5>
      <a:accent6>
        <a:srgbClr val="FFFFFF"/>
      </a:accent6>
      <a:hlink>
        <a:srgbClr val="BA0C2F"/>
      </a:hlink>
      <a:folHlink>
        <a:srgbClr val="BA0C2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NASA-JPL White Templates</Template>
  <TotalTime>1005</TotalTime>
  <Words>1550</Words>
  <Application>Microsoft Macintosh PowerPoint</Application>
  <PresentationFormat>On-screen Show (4:3)</PresentationFormat>
  <Paragraphs>230</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Cambria Math</vt:lpstr>
      <vt:lpstr>Times</vt:lpstr>
      <vt:lpstr>NASA-JPL White Templates</vt:lpstr>
      <vt:lpstr>PowerPoint Presentation</vt:lpstr>
      <vt:lpstr>PowerPoint Presentation</vt:lpstr>
      <vt:lpstr>Physical instruments produce various flavors of distortion:</vt:lpstr>
      <vt:lpstr>Estimating Noise Part I: First Principles Method</vt:lpstr>
      <vt:lpstr>Estimating Noise Part II: Scene-based noise estimation</vt:lpstr>
      <vt:lpstr>Scene-based noise estimation (continued)</vt:lpstr>
      <vt:lpstr>Scene-based noise estimation (continued)</vt:lpstr>
      <vt:lpstr>The MNF transformation</vt:lpstr>
      <vt:lpstr>Typical SNR curves</vt:lpstr>
      <vt:lpstr>Tuned grating efficiencies</vt:lpstr>
      <vt:lpstr>Bonus: accounting for relative calibration drift</vt:lpstr>
      <vt:lpstr>There are many other potential error sources</vt:lpstr>
      <vt:lpstr>Climatological uncertainties: AOD550</vt:lpstr>
      <vt:lpstr>Climatological uncertainties: water vapor</vt:lpstr>
      <vt:lpstr>Atmospheric correction artifacts</vt:lpstr>
      <vt:lpstr>Atmospheric aerosol-related artifacts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R. Thompson</dc:creator>
  <cp:lastModifiedBy>David R. Thompson</cp:lastModifiedBy>
  <cp:revision>84</cp:revision>
  <cp:lastPrinted>2014-07-14T23:49:38Z</cp:lastPrinted>
  <dcterms:created xsi:type="dcterms:W3CDTF">2019-07-06T21:56:51Z</dcterms:created>
  <dcterms:modified xsi:type="dcterms:W3CDTF">2020-09-13T17:03:24Z</dcterms:modified>
</cp:coreProperties>
</file>

<file path=docProps/thumbnail.jpeg>
</file>